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71" r:id="rId3"/>
    <p:sldId id="266" r:id="rId4"/>
    <p:sldId id="267" r:id="rId5"/>
    <p:sldId id="256" r:id="rId6"/>
    <p:sldId id="272" r:id="rId7"/>
    <p:sldId id="257" r:id="rId8"/>
    <p:sldId id="273" r:id="rId9"/>
    <p:sldId id="258" r:id="rId10"/>
    <p:sldId id="274" r:id="rId11"/>
    <p:sldId id="260" r:id="rId12"/>
    <p:sldId id="275" r:id="rId13"/>
    <p:sldId id="259" r:id="rId14"/>
    <p:sldId id="276" r:id="rId15"/>
    <p:sldId id="269" r:id="rId16"/>
    <p:sldId id="261" r:id="rId17"/>
    <p:sldId id="277" r:id="rId18"/>
    <p:sldId id="262" r:id="rId19"/>
    <p:sldId id="278" r:id="rId20"/>
    <p:sldId id="263" r:id="rId21"/>
    <p:sldId id="279" r:id="rId22"/>
    <p:sldId id="264" r:id="rId23"/>
    <p:sldId id="270" r:id="rId24"/>
    <p:sldId id="280"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15"/>
  </p:normalViewPr>
  <p:slideViewPr>
    <p:cSldViewPr snapToGrid="0" snapToObjects="1">
      <p:cViewPr>
        <p:scale>
          <a:sx n="92" d="100"/>
          <a:sy n="92" d="100"/>
        </p:scale>
        <p:origin x="96"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38EFA1-B8A6-7048-AA02-2782CC994A88}"/>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endParaRPr lang="fr-FR"/>
          </a:p>
        </p:txBody>
      </p:sp>
      <p:sp>
        <p:nvSpPr>
          <p:cNvPr id="3" name="Sous-titre 2">
            <a:extLst>
              <a:ext uri="{FF2B5EF4-FFF2-40B4-BE49-F238E27FC236}">
                <a16:creationId xmlns:a16="http://schemas.microsoft.com/office/drawing/2014/main" id="{BF0EFA6B-6252-1645-936D-89193697E6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endParaRPr lang="fr-FR"/>
          </a:p>
        </p:txBody>
      </p:sp>
      <p:sp>
        <p:nvSpPr>
          <p:cNvPr id="4" name="Espace réservé de la date 3">
            <a:extLst>
              <a:ext uri="{FF2B5EF4-FFF2-40B4-BE49-F238E27FC236}">
                <a16:creationId xmlns:a16="http://schemas.microsoft.com/office/drawing/2014/main" id="{D81C1E4B-9CDE-4543-9A5E-CB7453611642}"/>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5" name="Espace réservé du pied de page 4">
            <a:extLst>
              <a:ext uri="{FF2B5EF4-FFF2-40B4-BE49-F238E27FC236}">
                <a16:creationId xmlns:a16="http://schemas.microsoft.com/office/drawing/2014/main" id="{6366ABD0-6D86-7F46-9575-5DFEA61B14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B6FFD2-2A9F-9049-8BE6-7EA262A89249}"/>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371304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F9A711-C259-AA49-A4D7-D65458C35642}"/>
              </a:ext>
            </a:extLst>
          </p:cNvPr>
          <p:cNvSpPr>
            <a:spLocks noGrp="1"/>
          </p:cNvSpPr>
          <p:nvPr>
            <p:ph type="title"/>
          </p:nvPr>
        </p:nvSpPr>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0D8A3232-9AA8-484C-9B02-31D9B1BC634B}"/>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16B63A4B-10FF-9844-A8C9-47EB59061DB7}"/>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5" name="Espace réservé du pied de page 4">
            <a:extLst>
              <a:ext uri="{FF2B5EF4-FFF2-40B4-BE49-F238E27FC236}">
                <a16:creationId xmlns:a16="http://schemas.microsoft.com/office/drawing/2014/main" id="{6573AA99-C6E1-E947-B58F-31E52C9E2C8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DB4C39A-35EA-E948-88A3-850F58C058CE}"/>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249942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25EF32-260B-0246-8156-272E233950EA}"/>
              </a:ext>
            </a:extLst>
          </p:cNvPr>
          <p:cNvSpPr>
            <a:spLocks noGrp="1"/>
          </p:cNvSpPr>
          <p:nvPr>
            <p:ph type="title"/>
          </p:nvPr>
        </p:nvSpPr>
        <p:spPr>
          <a:xfrm>
            <a:off x="831850" y="1709738"/>
            <a:ext cx="10515600" cy="2852737"/>
          </a:xfrm>
        </p:spPr>
        <p:txBody>
          <a:bodyPr anchor="b"/>
          <a:lstStyle>
            <a:lvl1pPr>
              <a:defRPr sz="6000"/>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757B74F0-AB62-C047-AB0D-FFF19BABBE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D52213B7-59BE-7F4C-9DBA-3C1211A24461}"/>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5" name="Espace réservé du pied de page 4">
            <a:extLst>
              <a:ext uri="{FF2B5EF4-FFF2-40B4-BE49-F238E27FC236}">
                <a16:creationId xmlns:a16="http://schemas.microsoft.com/office/drawing/2014/main" id="{9EE0FE45-F284-744C-972F-698D0A799F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BF5C06C-F3DB-CD44-BB2C-494BA5A7D345}"/>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220008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8DEF70-55A4-C64B-8DC8-A1431E0B01CB}"/>
              </a:ext>
            </a:extLst>
          </p:cNvPr>
          <p:cNvSpPr>
            <a:spLocks noGrp="1"/>
          </p:cNvSpPr>
          <p:nvPr>
            <p:ph type="title"/>
          </p:nvPr>
        </p:nvSpPr>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A86A4E85-ACEB-4946-BA82-7167F13AB10E}"/>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contenu 3">
            <a:extLst>
              <a:ext uri="{FF2B5EF4-FFF2-40B4-BE49-F238E27FC236}">
                <a16:creationId xmlns:a16="http://schemas.microsoft.com/office/drawing/2014/main" id="{DC2B0F10-AB36-4449-B7EE-325DA458AC7E}"/>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e la date 4">
            <a:extLst>
              <a:ext uri="{FF2B5EF4-FFF2-40B4-BE49-F238E27FC236}">
                <a16:creationId xmlns:a16="http://schemas.microsoft.com/office/drawing/2014/main" id="{D494E596-6A2D-EC4C-A7EB-B75D44A75A55}"/>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6" name="Espace réservé du pied de page 5">
            <a:extLst>
              <a:ext uri="{FF2B5EF4-FFF2-40B4-BE49-F238E27FC236}">
                <a16:creationId xmlns:a16="http://schemas.microsoft.com/office/drawing/2014/main" id="{8F3DDF06-B554-1E41-A925-6D2BCD7773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C165BE3-02D6-354A-A310-5ABF522D341D}"/>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1490848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5F83A2-0031-B74C-8FEB-21DC9078844B}"/>
              </a:ext>
            </a:extLst>
          </p:cNvPr>
          <p:cNvSpPr>
            <a:spLocks noGrp="1"/>
          </p:cNvSpPr>
          <p:nvPr>
            <p:ph type="title"/>
          </p:nvPr>
        </p:nvSpPr>
        <p:spPr>
          <a:xfrm>
            <a:off x="839788" y="365125"/>
            <a:ext cx="10515600" cy="1325563"/>
          </a:xfr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B63C5E7A-00BA-D949-9C31-C0169F533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0438D2D7-91B1-704A-AD7E-BBBDF0B04E7A}"/>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u texte 4">
            <a:extLst>
              <a:ext uri="{FF2B5EF4-FFF2-40B4-BE49-F238E27FC236}">
                <a16:creationId xmlns:a16="http://schemas.microsoft.com/office/drawing/2014/main" id="{9B153E0B-76D3-8746-81D3-BE176AC28A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0F3FCB66-07B4-9343-8BDA-4D09A29A0ED0}"/>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Espace réservé de la date 6">
            <a:extLst>
              <a:ext uri="{FF2B5EF4-FFF2-40B4-BE49-F238E27FC236}">
                <a16:creationId xmlns:a16="http://schemas.microsoft.com/office/drawing/2014/main" id="{662AFBEC-2EA0-C14B-BC43-7DEAD8FEA498}"/>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8" name="Espace réservé du pied de page 7">
            <a:extLst>
              <a:ext uri="{FF2B5EF4-FFF2-40B4-BE49-F238E27FC236}">
                <a16:creationId xmlns:a16="http://schemas.microsoft.com/office/drawing/2014/main" id="{3C7F30D7-2F50-C44D-BEE7-1874BD9613F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6F26357-F885-CF46-8F85-B3D5A6BDB6AA}"/>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157599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50E465-7AE0-C24D-B94E-9E59F947072B}"/>
              </a:ext>
            </a:extLst>
          </p:cNvPr>
          <p:cNvSpPr>
            <a:spLocks noGrp="1"/>
          </p:cNvSpPr>
          <p:nvPr>
            <p:ph type="title"/>
          </p:nvPr>
        </p:nvSpPr>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10A73E61-9827-A741-BC0B-355CA3514BB9}"/>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4" name="Espace réservé du pied de page 3">
            <a:extLst>
              <a:ext uri="{FF2B5EF4-FFF2-40B4-BE49-F238E27FC236}">
                <a16:creationId xmlns:a16="http://schemas.microsoft.com/office/drawing/2014/main" id="{A82010BE-E154-D241-9CE3-325E24A7CD5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84F86FF-AD9C-0547-96EB-E9CEB59A4812}"/>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419031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A7394DE-D5EA-504D-87BE-5DC1A56B0EC4}"/>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3" name="Espace réservé du pied de page 2">
            <a:extLst>
              <a:ext uri="{FF2B5EF4-FFF2-40B4-BE49-F238E27FC236}">
                <a16:creationId xmlns:a16="http://schemas.microsoft.com/office/drawing/2014/main" id="{2DEDCABC-5F01-B543-8E14-323C26C1733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29123D5-9F92-6A4E-8364-EC5E0FF453C3}"/>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564725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733283-CAAD-DB40-963E-17A5B46C68EC}"/>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F1A2732D-52A9-A54B-900E-7EB415B8AF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a:extLst>
              <a:ext uri="{FF2B5EF4-FFF2-40B4-BE49-F238E27FC236}">
                <a16:creationId xmlns:a16="http://schemas.microsoft.com/office/drawing/2014/main" id="{16D9C856-FB06-B143-BC94-03CF2F84E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1EF86E55-6F5D-5548-AEA3-743527D3DAB8}"/>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6" name="Espace réservé du pied de page 5">
            <a:extLst>
              <a:ext uri="{FF2B5EF4-FFF2-40B4-BE49-F238E27FC236}">
                <a16:creationId xmlns:a16="http://schemas.microsoft.com/office/drawing/2014/main" id="{27BA0FD9-4238-374D-98C5-C3BBBDE4FD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9443D5A-4050-D04F-9504-251E14CB85B4}"/>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4200849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3D70C9-BD4F-8A49-8479-869F8ADB6694}"/>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683BB5D6-DBF6-DE4C-B898-F2672D7EFC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D3300DE-83DF-684B-9178-66F21A3AB2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9537F4AA-B0C2-EA4D-84D9-6D60CF8E92C9}"/>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6" name="Espace réservé du pied de page 5">
            <a:extLst>
              <a:ext uri="{FF2B5EF4-FFF2-40B4-BE49-F238E27FC236}">
                <a16:creationId xmlns:a16="http://schemas.microsoft.com/office/drawing/2014/main" id="{195E756B-9488-3743-AC31-073458420DD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7D3AA8C-C42E-9D4A-A5E7-5AE3FBDA199F}"/>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393637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5195A0-F5D7-A04C-8605-F8F263CE778E}"/>
              </a:ext>
            </a:extLst>
          </p:cNvPr>
          <p:cNvSpPr>
            <a:spLocks noGrp="1"/>
          </p:cNvSpPr>
          <p:nvPr>
            <p:ph type="title"/>
          </p:nvPr>
        </p:nvSpPr>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D788B12B-4F14-7142-BE5B-530BDFD5F439}"/>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18067B03-3EC3-B646-AF86-0FC087FF2E91}"/>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5" name="Espace réservé du pied de page 4">
            <a:extLst>
              <a:ext uri="{FF2B5EF4-FFF2-40B4-BE49-F238E27FC236}">
                <a16:creationId xmlns:a16="http://schemas.microsoft.com/office/drawing/2014/main" id="{5ABF5620-ED39-8849-8191-29E3389E6FF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B34942C-433A-4A45-B25F-70FE1C87FE6B}"/>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2869208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B05DEC-8FF1-0940-B9F0-E558D9854DB4}"/>
              </a:ext>
            </a:extLst>
          </p:cNvPr>
          <p:cNvSpPr>
            <a:spLocks noGrp="1"/>
          </p:cNvSpPr>
          <p:nvPr>
            <p:ph type="title" orient="vert"/>
          </p:nvPr>
        </p:nvSpPr>
        <p:spPr>
          <a:xfrm>
            <a:off x="8724900" y="365125"/>
            <a:ext cx="2628900" cy="5811838"/>
          </a:xfr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1AB9DA5D-8EF9-EC4E-9175-D0A5C6873FF1}"/>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BE33A9A0-9FC4-D14F-B7B5-8F020E5BFDB4}"/>
              </a:ext>
            </a:extLst>
          </p:cNvPr>
          <p:cNvSpPr>
            <a:spLocks noGrp="1"/>
          </p:cNvSpPr>
          <p:nvPr>
            <p:ph type="dt" sz="half" idx="10"/>
          </p:nvPr>
        </p:nvSpPr>
        <p:spPr/>
        <p:txBody>
          <a:bodyPr/>
          <a:lstStyle/>
          <a:p>
            <a:fld id="{00189FCF-4CD5-7840-B655-E04F0307B402}" type="datetimeFigureOut">
              <a:rPr lang="fr-FR" smtClean="0"/>
              <a:t>01/12/2022</a:t>
            </a:fld>
            <a:endParaRPr lang="fr-FR"/>
          </a:p>
        </p:txBody>
      </p:sp>
      <p:sp>
        <p:nvSpPr>
          <p:cNvPr id="5" name="Espace réservé du pied de page 4">
            <a:extLst>
              <a:ext uri="{FF2B5EF4-FFF2-40B4-BE49-F238E27FC236}">
                <a16:creationId xmlns:a16="http://schemas.microsoft.com/office/drawing/2014/main" id="{2BA2A28A-5451-4043-B4AC-8E38E41FF6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941E314-CAF9-CA4F-85A1-471D255278B2}"/>
              </a:ext>
            </a:extLst>
          </p:cNvPr>
          <p:cNvSpPr>
            <a:spLocks noGrp="1"/>
          </p:cNvSpPr>
          <p:nvPr>
            <p:ph type="sldNum" sz="quarter" idx="12"/>
          </p:nvPr>
        </p:nvSpPr>
        <p:spPr/>
        <p:txBody>
          <a:bodyPr/>
          <a:lstStyle/>
          <a:p>
            <a:fld id="{74412A23-9D92-E64E-9DDC-783E9DE6F0ED}" type="slidenum">
              <a:rPr lang="fr-FR" smtClean="0"/>
              <a:t>‹n°›</a:t>
            </a:fld>
            <a:endParaRPr lang="fr-FR"/>
          </a:p>
        </p:txBody>
      </p:sp>
    </p:spTree>
    <p:extLst>
      <p:ext uri="{BB962C8B-B14F-4D97-AF65-F5344CB8AC3E}">
        <p14:creationId xmlns:p14="http://schemas.microsoft.com/office/powerpoint/2010/main" val="1225311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B4018A-AA26-374E-AE1A-DF6DD6F2F3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B522B6E2-B752-BA4C-8C17-26CFA9FFBD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B5960CCB-DE91-A449-8315-DDC0B9BF91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89FCF-4CD5-7840-B655-E04F0307B402}" type="datetimeFigureOut">
              <a:rPr lang="fr-FR" smtClean="0"/>
              <a:t>01/12/2022</a:t>
            </a:fld>
            <a:endParaRPr lang="fr-FR"/>
          </a:p>
        </p:txBody>
      </p:sp>
      <p:sp>
        <p:nvSpPr>
          <p:cNvPr id="5" name="Espace réservé du pied de page 4">
            <a:extLst>
              <a:ext uri="{FF2B5EF4-FFF2-40B4-BE49-F238E27FC236}">
                <a16:creationId xmlns:a16="http://schemas.microsoft.com/office/drawing/2014/main" id="{24BC137F-B77F-2B4C-975C-316D50E011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81DC8A6-9446-BC4B-99E2-E967514BDD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12A23-9D92-E64E-9DDC-783E9DE6F0ED}" type="slidenum">
              <a:rPr lang="fr-FR" smtClean="0"/>
              <a:t>‹n°›</a:t>
            </a:fld>
            <a:endParaRPr lang="fr-FR"/>
          </a:p>
        </p:txBody>
      </p:sp>
    </p:spTree>
    <p:extLst>
      <p:ext uri="{BB962C8B-B14F-4D97-AF65-F5344CB8AC3E}">
        <p14:creationId xmlns:p14="http://schemas.microsoft.com/office/powerpoint/2010/main" val="38115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A98ADB9-EF86-BE45-9BC5-8D7AF5658D9B}"/>
              </a:ext>
            </a:extLst>
          </p:cNvPr>
          <p:cNvSpPr txBox="1"/>
          <p:nvPr/>
        </p:nvSpPr>
        <p:spPr>
          <a:xfrm>
            <a:off x="2078636" y="2090172"/>
            <a:ext cx="8034728" cy="2800767"/>
          </a:xfrm>
          <a:prstGeom prst="rect">
            <a:avLst/>
          </a:prstGeom>
          <a:noFill/>
        </p:spPr>
        <p:txBody>
          <a:bodyPr wrap="square" rtlCol="0">
            <a:spAutoFit/>
          </a:bodyPr>
          <a:lstStyle/>
          <a:p>
            <a:pPr algn="ctr"/>
            <a:r>
              <a:rPr lang="fr-FR" sz="3200" dirty="0"/>
              <a:t>Caractéristiques des matières premières</a:t>
            </a:r>
          </a:p>
          <a:p>
            <a:pPr algn="ctr"/>
            <a:endParaRPr lang="fr-FR" sz="2400" dirty="0"/>
          </a:p>
          <a:p>
            <a:pPr algn="ctr"/>
            <a:r>
              <a:rPr lang="fr-FR" sz="2400" dirty="0"/>
              <a:t>Travail de fin de session </a:t>
            </a:r>
          </a:p>
          <a:p>
            <a:pPr algn="ctr"/>
            <a:endParaRPr lang="fr-FR" sz="2400" dirty="0"/>
          </a:p>
          <a:p>
            <a:pPr algn="ctr"/>
            <a:r>
              <a:rPr lang="fr-FR" sz="2400" dirty="0"/>
              <a:t>Par: </a:t>
            </a:r>
            <a:r>
              <a:rPr lang="fr-FR" sz="2400" dirty="0" err="1"/>
              <a:t>Maika</a:t>
            </a:r>
            <a:r>
              <a:rPr lang="fr-FR" sz="2400" dirty="0"/>
              <a:t> </a:t>
            </a:r>
            <a:r>
              <a:rPr lang="fr-FR" sz="2400" dirty="0" err="1"/>
              <a:t>Handfield</a:t>
            </a:r>
            <a:endParaRPr lang="fr-FR" sz="2400" dirty="0"/>
          </a:p>
          <a:p>
            <a:pPr algn="ctr"/>
            <a:endParaRPr lang="fr-FR" sz="2400" dirty="0"/>
          </a:p>
          <a:p>
            <a:pPr algn="ctr"/>
            <a:r>
              <a:rPr lang="fr-FR" sz="2400" dirty="0"/>
              <a:t>Pour: Yasmine </a:t>
            </a:r>
            <a:r>
              <a:rPr lang="fr-FR" sz="2400" dirty="0" err="1"/>
              <a:t>Gargouri</a:t>
            </a:r>
            <a:endParaRPr lang="fr-FR" sz="2400" dirty="0"/>
          </a:p>
        </p:txBody>
      </p:sp>
    </p:spTree>
    <p:extLst>
      <p:ext uri="{BB962C8B-B14F-4D97-AF65-F5344CB8AC3E}">
        <p14:creationId xmlns:p14="http://schemas.microsoft.com/office/powerpoint/2010/main" val="1730975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3CA9C8F-734E-1A40-A36A-F88D5012FBA4}"/>
              </a:ext>
            </a:extLst>
          </p:cNvPr>
          <p:cNvPicPr>
            <a:picLocks noChangeAspect="1"/>
          </p:cNvPicPr>
          <p:nvPr/>
        </p:nvPicPr>
        <p:blipFill>
          <a:blip r:embed="rId2"/>
          <a:stretch>
            <a:fillRect/>
          </a:stretch>
        </p:blipFill>
        <p:spPr>
          <a:xfrm>
            <a:off x="5723642" y="1514006"/>
            <a:ext cx="3498743" cy="4172575"/>
          </a:xfrm>
          <a:prstGeom prst="rect">
            <a:avLst/>
          </a:prstGeom>
        </p:spPr>
      </p:pic>
      <p:pic>
        <p:nvPicPr>
          <p:cNvPr id="7" name="Image 6">
            <a:extLst>
              <a:ext uri="{FF2B5EF4-FFF2-40B4-BE49-F238E27FC236}">
                <a16:creationId xmlns:a16="http://schemas.microsoft.com/office/drawing/2014/main" id="{C2B721CB-032F-264A-8D26-EF3944F6EF68}"/>
              </a:ext>
            </a:extLst>
          </p:cNvPr>
          <p:cNvPicPr>
            <a:picLocks noChangeAspect="1"/>
          </p:cNvPicPr>
          <p:nvPr/>
        </p:nvPicPr>
        <p:blipFill>
          <a:blip r:embed="rId3"/>
          <a:stretch>
            <a:fillRect/>
          </a:stretch>
        </p:blipFill>
        <p:spPr>
          <a:xfrm>
            <a:off x="8377343" y="-1"/>
            <a:ext cx="3814657" cy="4172575"/>
          </a:xfrm>
          <a:prstGeom prst="rect">
            <a:avLst/>
          </a:prstGeom>
        </p:spPr>
      </p:pic>
      <p:pic>
        <p:nvPicPr>
          <p:cNvPr id="9" name="Image 8">
            <a:extLst>
              <a:ext uri="{FF2B5EF4-FFF2-40B4-BE49-F238E27FC236}">
                <a16:creationId xmlns:a16="http://schemas.microsoft.com/office/drawing/2014/main" id="{0FD0145C-AF87-F447-9F7C-B51E92A86FD5}"/>
              </a:ext>
            </a:extLst>
          </p:cNvPr>
          <p:cNvPicPr>
            <a:picLocks noChangeAspect="1"/>
          </p:cNvPicPr>
          <p:nvPr/>
        </p:nvPicPr>
        <p:blipFill>
          <a:blip r:embed="rId4"/>
          <a:stretch>
            <a:fillRect/>
          </a:stretch>
        </p:blipFill>
        <p:spPr>
          <a:xfrm>
            <a:off x="9361887" y="3429000"/>
            <a:ext cx="2690610" cy="3308454"/>
          </a:xfrm>
          <a:prstGeom prst="rect">
            <a:avLst/>
          </a:prstGeom>
        </p:spPr>
      </p:pic>
      <p:sp>
        <p:nvSpPr>
          <p:cNvPr id="11" name="Rectangle : coins arrondis 10">
            <a:extLst>
              <a:ext uri="{FF2B5EF4-FFF2-40B4-BE49-F238E27FC236}">
                <a16:creationId xmlns:a16="http://schemas.microsoft.com/office/drawing/2014/main" id="{FC53B4E4-7833-E149-9363-333CD96C38D4}"/>
              </a:ext>
            </a:extLst>
          </p:cNvPr>
          <p:cNvSpPr/>
          <p:nvPr/>
        </p:nvSpPr>
        <p:spPr>
          <a:xfrm>
            <a:off x="269823" y="1708879"/>
            <a:ext cx="4901784" cy="3597639"/>
          </a:xfrm>
          <a:prstGeom prst="roundRect">
            <a:avLst/>
          </a:prstGeom>
          <a:solidFill>
            <a:schemeClr val="accent2">
              <a:lumMod val="20000"/>
              <a:lumOff val="80000"/>
            </a:schemeClr>
          </a:solidFill>
          <a:ln>
            <a:solidFill>
              <a:schemeClr val="accent3">
                <a:lumMod val="20000"/>
                <a:lumOff val="80000"/>
              </a:schemeClr>
            </a:solid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w="0"/>
              <a:gradFill>
                <a:gsLst>
                  <a:gs pos="21000">
                    <a:srgbClr val="53575C"/>
                  </a:gs>
                  <a:gs pos="88000">
                    <a:srgbClr val="C5C7CA"/>
                  </a:gs>
                </a:gsLst>
                <a:lin ang="5400000"/>
              </a:gradFill>
            </a:endParaRPr>
          </a:p>
        </p:txBody>
      </p:sp>
      <p:sp>
        <p:nvSpPr>
          <p:cNvPr id="10" name="ZoneTexte 9">
            <a:extLst>
              <a:ext uri="{FF2B5EF4-FFF2-40B4-BE49-F238E27FC236}">
                <a16:creationId xmlns:a16="http://schemas.microsoft.com/office/drawing/2014/main" id="{B280AEB6-64C1-3C49-AECB-7294AD13D198}"/>
              </a:ext>
            </a:extLst>
          </p:cNvPr>
          <p:cNvSpPr txBox="1"/>
          <p:nvPr/>
        </p:nvSpPr>
        <p:spPr>
          <a:xfrm>
            <a:off x="572958" y="1997839"/>
            <a:ext cx="4362138" cy="2862322"/>
          </a:xfrm>
          <a:prstGeom prst="rect">
            <a:avLst/>
          </a:prstGeom>
          <a:noFill/>
        </p:spPr>
        <p:txBody>
          <a:bodyPr wrap="square" rtlCol="0">
            <a:spAutoFit/>
          </a:bodyPr>
          <a:lstStyle/>
          <a:p>
            <a:r>
              <a:rPr lang="fr-FR" sz="2000" dirty="0"/>
              <a:t>Pour ce projet, je vais utiliser la marque Balmain, les design m’inspire beaucoup et le directeur artistique Olivier </a:t>
            </a:r>
            <a:r>
              <a:rPr lang="fr-FR" sz="2000" dirty="0" err="1"/>
              <a:t>Rousteing</a:t>
            </a:r>
            <a:r>
              <a:rPr lang="fr-FR" sz="2000" dirty="0"/>
              <a:t> est selon moi un des plus grand créateur artistique en ce moment avec ses design à couper le souffle. Il ne manque pas d’originalité et c’est pourquoi il ce ferra facile de faire ce projet pour moi.  </a:t>
            </a:r>
          </a:p>
        </p:txBody>
      </p:sp>
    </p:spTree>
    <p:extLst>
      <p:ext uri="{BB962C8B-B14F-4D97-AF65-F5344CB8AC3E}">
        <p14:creationId xmlns:p14="http://schemas.microsoft.com/office/powerpoint/2010/main" val="69723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95D08-55F5-8B4F-85D3-33B346EF97CC}"/>
              </a:ext>
            </a:extLst>
          </p:cNvPr>
          <p:cNvSpPr>
            <a:spLocks noGrp="1"/>
          </p:cNvSpPr>
          <p:nvPr>
            <p:ph type="title"/>
          </p:nvPr>
        </p:nvSpPr>
        <p:spPr>
          <a:xfrm>
            <a:off x="838200" y="125282"/>
            <a:ext cx="10515600" cy="1325563"/>
          </a:xfrm>
        </p:spPr>
        <p:txBody>
          <a:bodyPr>
            <a:normAutofit/>
          </a:bodyPr>
          <a:lstStyle/>
          <a:p>
            <a:r>
              <a:rPr lang="fr-CA" sz="3200" dirty="0"/>
              <a:t>Analyse des tendances textiles et matières premières pour la saison Printemps/Été 2023</a:t>
            </a:r>
            <a:endParaRPr lang="fr-FR" sz="3200" dirty="0"/>
          </a:p>
        </p:txBody>
      </p:sp>
      <p:sp>
        <p:nvSpPr>
          <p:cNvPr id="4" name="ZoneTexte 3">
            <a:extLst>
              <a:ext uri="{FF2B5EF4-FFF2-40B4-BE49-F238E27FC236}">
                <a16:creationId xmlns:a16="http://schemas.microsoft.com/office/drawing/2014/main" id="{AB64F5B1-893C-8644-A374-E23E43E4819B}"/>
              </a:ext>
            </a:extLst>
          </p:cNvPr>
          <p:cNvSpPr txBox="1"/>
          <p:nvPr/>
        </p:nvSpPr>
        <p:spPr>
          <a:xfrm>
            <a:off x="579619" y="1450845"/>
            <a:ext cx="3617627" cy="5632311"/>
          </a:xfrm>
          <a:prstGeom prst="rect">
            <a:avLst/>
          </a:prstGeom>
          <a:noFill/>
        </p:spPr>
        <p:txBody>
          <a:bodyPr wrap="square" rtlCol="0">
            <a:spAutoFit/>
          </a:bodyPr>
          <a:lstStyle/>
          <a:p>
            <a:r>
              <a:rPr lang="fr-FR" dirty="0"/>
              <a:t>Textiles et style :</a:t>
            </a:r>
          </a:p>
          <a:p>
            <a:pPr marL="285750" indent="-285750">
              <a:buFont typeface="Arial" panose="020B0604020202020204" pitchFamily="34" charset="0"/>
              <a:buChar char="•"/>
            </a:pPr>
            <a:r>
              <a:rPr lang="fr-FR" dirty="0"/>
              <a:t>Cargo</a:t>
            </a:r>
          </a:p>
          <a:p>
            <a:pPr marL="285750" indent="-285750">
              <a:buFont typeface="Arial" panose="020B0604020202020204" pitchFamily="34" charset="0"/>
              <a:buChar char="•"/>
            </a:pPr>
            <a:r>
              <a:rPr lang="fr-FR" dirty="0"/>
              <a:t>Gothique 2.0</a:t>
            </a:r>
          </a:p>
          <a:p>
            <a:pPr marL="285750" indent="-285750">
              <a:buFont typeface="Arial" panose="020B0604020202020204" pitchFamily="34" charset="0"/>
              <a:buChar char="•"/>
            </a:pPr>
            <a:r>
              <a:rPr lang="fr-FR" dirty="0" err="1"/>
              <a:t>Biker</a:t>
            </a:r>
            <a:r>
              <a:rPr lang="fr-FR" dirty="0"/>
              <a:t> </a:t>
            </a:r>
          </a:p>
          <a:p>
            <a:pPr marL="285750" indent="-285750">
              <a:buFont typeface="Arial" panose="020B0604020202020204" pitchFamily="34" charset="0"/>
              <a:buChar char="•"/>
            </a:pPr>
            <a:r>
              <a:rPr lang="fr-FR" dirty="0"/>
              <a:t>Crochet</a:t>
            </a:r>
          </a:p>
          <a:p>
            <a:pPr marL="285750" indent="-285750">
              <a:buFont typeface="Arial" panose="020B0604020202020204" pitchFamily="34" charset="0"/>
              <a:buChar char="•"/>
            </a:pPr>
            <a:r>
              <a:rPr lang="fr-FR" dirty="0"/>
              <a:t>Denim artisanal</a:t>
            </a:r>
          </a:p>
          <a:p>
            <a:pPr marL="285750" indent="-285750">
              <a:buFont typeface="Arial" panose="020B0604020202020204" pitchFamily="34" charset="0"/>
              <a:buChar char="•"/>
            </a:pPr>
            <a:r>
              <a:rPr lang="fr-FR" dirty="0"/>
              <a:t>Franges</a:t>
            </a:r>
          </a:p>
          <a:p>
            <a:pPr marL="285750" indent="-285750">
              <a:buFont typeface="Arial" panose="020B0604020202020204" pitchFamily="34" charset="0"/>
              <a:buChar char="•"/>
            </a:pPr>
            <a:r>
              <a:rPr lang="fr-FR" dirty="0"/>
              <a:t>Année 20</a:t>
            </a:r>
          </a:p>
          <a:p>
            <a:pPr marL="285750" indent="-285750">
              <a:buFont typeface="Arial" panose="020B0604020202020204" pitchFamily="34" charset="0"/>
              <a:buChar char="•"/>
            </a:pPr>
            <a:r>
              <a:rPr lang="fr-FR" dirty="0"/>
              <a:t>Transparence</a:t>
            </a:r>
          </a:p>
          <a:p>
            <a:pPr marL="285750" indent="-285750">
              <a:buFont typeface="Arial" panose="020B0604020202020204" pitchFamily="34" charset="0"/>
              <a:buChar char="•"/>
            </a:pPr>
            <a:r>
              <a:rPr lang="fr-FR" dirty="0"/>
              <a:t>Beige</a:t>
            </a:r>
          </a:p>
          <a:p>
            <a:pPr marL="285750" indent="-285750">
              <a:buFont typeface="Arial" panose="020B0604020202020204" pitchFamily="34" charset="0"/>
              <a:buChar char="•"/>
            </a:pPr>
            <a:r>
              <a:rPr lang="fr-CA" b="0" i="0" dirty="0" err="1">
                <a:solidFill>
                  <a:srgbClr val="000000"/>
                </a:solidFill>
                <a:effectLst/>
                <a:latin typeface="FBDidotS"/>
              </a:rPr>
              <a:t>Shine</a:t>
            </a:r>
            <a:r>
              <a:rPr lang="fr-CA" b="0" i="0" dirty="0">
                <a:solidFill>
                  <a:srgbClr val="000000"/>
                </a:solidFill>
                <a:effectLst/>
                <a:latin typeface="FBDidotS"/>
              </a:rPr>
              <a:t> </a:t>
            </a:r>
            <a:r>
              <a:rPr lang="fr-CA" b="0" i="0" dirty="0" err="1">
                <a:solidFill>
                  <a:srgbClr val="000000"/>
                </a:solidFill>
                <a:effectLst/>
                <a:latin typeface="FBDidotS"/>
              </a:rPr>
              <a:t>bright</a:t>
            </a:r>
            <a:endParaRPr lang="fr-CA" b="0" i="0" dirty="0">
              <a:solidFill>
                <a:srgbClr val="000000"/>
              </a:solidFill>
              <a:effectLst/>
              <a:latin typeface="FBDidotS"/>
            </a:endParaRPr>
          </a:p>
          <a:p>
            <a:pPr marL="285750" indent="-285750">
              <a:buFont typeface="Arial" panose="020B0604020202020204" pitchFamily="34" charset="0"/>
              <a:buChar char="•"/>
            </a:pPr>
            <a:endParaRPr lang="fr-FR" dirty="0"/>
          </a:p>
          <a:p>
            <a:endParaRPr lang="fr-FR" dirty="0"/>
          </a:p>
          <a:p>
            <a:r>
              <a:rPr lang="fr-FR" dirty="0"/>
              <a:t>Couleurs:</a:t>
            </a:r>
          </a:p>
          <a:p>
            <a:pPr marL="285750" indent="-285750">
              <a:buFont typeface="Arial" panose="020B0604020202020204" pitchFamily="34" charset="0"/>
              <a:buChar char="•"/>
            </a:pPr>
            <a:r>
              <a:rPr lang="fr-FR" dirty="0"/>
              <a:t>Or liquide</a:t>
            </a:r>
          </a:p>
          <a:p>
            <a:pPr marL="285750" indent="-285750">
              <a:buFont typeface="Arial" panose="020B0604020202020204" pitchFamily="34" charset="0"/>
              <a:buChar char="•"/>
            </a:pPr>
            <a:r>
              <a:rPr lang="fr-FR" dirty="0"/>
              <a:t>Baby </a:t>
            </a:r>
            <a:r>
              <a:rPr lang="fr-FR" dirty="0" err="1"/>
              <a:t>blue</a:t>
            </a:r>
            <a:endParaRPr lang="fr-FR" dirty="0"/>
          </a:p>
          <a:p>
            <a:pPr marL="285750" indent="-285750">
              <a:buFont typeface="Arial" panose="020B0604020202020204" pitchFamily="34" charset="0"/>
              <a:buChar char="•"/>
            </a:pPr>
            <a:r>
              <a:rPr lang="fr-FR" dirty="0"/>
              <a:t>Néon</a:t>
            </a:r>
          </a:p>
          <a:p>
            <a:pPr marL="285750" indent="-285750">
              <a:buFont typeface="Arial" panose="020B0604020202020204" pitchFamily="34" charset="0"/>
              <a:buChar char="•"/>
            </a:pPr>
            <a:r>
              <a:rPr lang="fr-CA" dirty="0">
                <a:solidFill>
                  <a:srgbClr val="000000"/>
                </a:solidFill>
                <a:latin typeface="VogueAvantGarde"/>
              </a:rPr>
              <a:t>D</a:t>
            </a:r>
            <a:r>
              <a:rPr lang="fr-CA" b="0" i="0" dirty="0">
                <a:solidFill>
                  <a:srgbClr val="000000"/>
                </a:solidFill>
                <a:effectLst/>
                <a:latin typeface="VogueAvantGarde"/>
              </a:rPr>
              <a:t>égradé flamboyant</a:t>
            </a:r>
          </a:p>
          <a:p>
            <a:pPr marL="285750" indent="-285750">
              <a:buFont typeface="Arial" panose="020B0604020202020204" pitchFamily="34" charset="0"/>
              <a:buChar char="•"/>
            </a:pPr>
            <a:endParaRPr lang="fr-FR" dirty="0"/>
          </a:p>
          <a:p>
            <a:endParaRPr lang="fr-FR" dirty="0"/>
          </a:p>
        </p:txBody>
      </p:sp>
      <p:sp>
        <p:nvSpPr>
          <p:cNvPr id="5" name="ZoneTexte 4">
            <a:extLst>
              <a:ext uri="{FF2B5EF4-FFF2-40B4-BE49-F238E27FC236}">
                <a16:creationId xmlns:a16="http://schemas.microsoft.com/office/drawing/2014/main" id="{AFCD2FA7-3A2F-174A-B704-AD1E222FA6D7}"/>
              </a:ext>
            </a:extLst>
          </p:cNvPr>
          <p:cNvSpPr txBox="1"/>
          <p:nvPr/>
        </p:nvSpPr>
        <p:spPr>
          <a:xfrm>
            <a:off x="6745574" y="1264174"/>
            <a:ext cx="5951096" cy="2862322"/>
          </a:xfrm>
          <a:prstGeom prst="rect">
            <a:avLst/>
          </a:prstGeom>
          <a:noFill/>
        </p:spPr>
        <p:txBody>
          <a:bodyPr wrap="square" rtlCol="0">
            <a:spAutoFit/>
          </a:bodyPr>
          <a:lstStyle/>
          <a:p>
            <a:endParaRPr lang="fr-FR" dirty="0"/>
          </a:p>
          <a:p>
            <a:r>
              <a:rPr lang="fr-FR" dirty="0"/>
              <a:t>Motifs:</a:t>
            </a:r>
          </a:p>
          <a:p>
            <a:pPr marL="285750" indent="-285750">
              <a:buFont typeface="Arial" panose="020B0604020202020204" pitchFamily="34" charset="0"/>
              <a:buChar char="•"/>
            </a:pPr>
            <a:r>
              <a:rPr lang="fr-FR" dirty="0"/>
              <a:t>Illusion optique</a:t>
            </a:r>
          </a:p>
          <a:p>
            <a:pPr marL="285750" indent="-285750">
              <a:buFont typeface="Arial" panose="020B0604020202020204" pitchFamily="34" charset="0"/>
              <a:buChar char="•"/>
            </a:pPr>
            <a:r>
              <a:rPr lang="fr-FR" dirty="0"/>
              <a:t>Fleurs 3D</a:t>
            </a:r>
          </a:p>
          <a:p>
            <a:endParaRPr lang="fr-FR" dirty="0"/>
          </a:p>
          <a:p>
            <a:endParaRPr lang="fr-FR" dirty="0"/>
          </a:p>
          <a:p>
            <a:r>
              <a:rPr lang="fr-FR" dirty="0"/>
              <a:t>Accessoires:</a:t>
            </a:r>
          </a:p>
          <a:p>
            <a:pPr marL="285750" indent="-285750">
              <a:buFont typeface="Arial" panose="020B0604020202020204" pitchFamily="34" charset="0"/>
              <a:buChar char="•"/>
            </a:pPr>
            <a:r>
              <a:rPr lang="fr-FR" dirty="0"/>
              <a:t>Ceinture</a:t>
            </a:r>
          </a:p>
          <a:p>
            <a:pPr marL="285750" indent="-285750">
              <a:buFont typeface="Arial" panose="020B0604020202020204" pitchFamily="34" charset="0"/>
              <a:buChar char="•"/>
            </a:pPr>
            <a:r>
              <a:rPr lang="fr-FR" dirty="0"/>
              <a:t>Poches</a:t>
            </a:r>
          </a:p>
          <a:p>
            <a:endParaRPr lang="fr-FR" dirty="0"/>
          </a:p>
        </p:txBody>
      </p:sp>
    </p:spTree>
    <p:extLst>
      <p:ext uri="{BB962C8B-B14F-4D97-AF65-F5344CB8AC3E}">
        <p14:creationId xmlns:p14="http://schemas.microsoft.com/office/powerpoint/2010/main" val="195699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C189DF-D7EC-9E4F-922F-FC1FFDB3D71B}"/>
              </a:ext>
            </a:extLst>
          </p:cNvPr>
          <p:cNvSpPr>
            <a:spLocks noGrp="1"/>
          </p:cNvSpPr>
          <p:nvPr>
            <p:ph type="title"/>
          </p:nvPr>
        </p:nvSpPr>
        <p:spPr/>
        <p:txBody>
          <a:bodyPr>
            <a:normAutofit/>
          </a:bodyPr>
          <a:lstStyle/>
          <a:p>
            <a:r>
              <a:rPr lang="fr-FR" sz="3200" dirty="0"/>
              <a:t>Lien avec les tendances et la collection </a:t>
            </a:r>
            <a:r>
              <a:rPr lang="fr-FR" sz="3200" dirty="0" err="1"/>
              <a:t>Evening</a:t>
            </a:r>
            <a:endParaRPr lang="fr-FR" sz="3200" dirty="0"/>
          </a:p>
        </p:txBody>
      </p:sp>
      <p:sp>
        <p:nvSpPr>
          <p:cNvPr id="4" name="ZoneTexte 3">
            <a:extLst>
              <a:ext uri="{FF2B5EF4-FFF2-40B4-BE49-F238E27FC236}">
                <a16:creationId xmlns:a16="http://schemas.microsoft.com/office/drawing/2014/main" id="{D7C8B476-8AB6-0D47-9252-34D22E65A35B}"/>
              </a:ext>
            </a:extLst>
          </p:cNvPr>
          <p:cNvSpPr txBox="1"/>
          <p:nvPr/>
        </p:nvSpPr>
        <p:spPr>
          <a:xfrm>
            <a:off x="629587" y="1828800"/>
            <a:ext cx="8364511" cy="1200329"/>
          </a:xfrm>
          <a:prstGeom prst="rect">
            <a:avLst/>
          </a:prstGeom>
          <a:noFill/>
        </p:spPr>
        <p:txBody>
          <a:bodyPr wrap="square" rtlCol="0">
            <a:spAutoFit/>
          </a:bodyPr>
          <a:lstStyle/>
          <a:p>
            <a:r>
              <a:rPr lang="fr-FR" dirty="0"/>
              <a:t>Pour cette collection, je vais m’inspirer des tendances suivantes: l’or , le baby </a:t>
            </a:r>
            <a:r>
              <a:rPr lang="fr-FR" dirty="0" err="1"/>
              <a:t>blue</a:t>
            </a:r>
            <a:r>
              <a:rPr lang="fr-FR" dirty="0"/>
              <a:t>, les franges et le cuir.  </a:t>
            </a:r>
          </a:p>
          <a:p>
            <a:endParaRPr lang="fr-FR" dirty="0"/>
          </a:p>
          <a:p>
            <a:r>
              <a:rPr lang="fr-FR" dirty="0"/>
              <a:t>Comme tissus, je vais utiliser du satin, du faux cuir, du polyester et du tricot mince. </a:t>
            </a:r>
          </a:p>
        </p:txBody>
      </p:sp>
      <p:sp>
        <p:nvSpPr>
          <p:cNvPr id="5" name="ZoneTexte 4">
            <a:extLst>
              <a:ext uri="{FF2B5EF4-FFF2-40B4-BE49-F238E27FC236}">
                <a16:creationId xmlns:a16="http://schemas.microsoft.com/office/drawing/2014/main" id="{56E15637-399F-9849-8603-34C0C6D3E82A}"/>
              </a:ext>
            </a:extLst>
          </p:cNvPr>
          <p:cNvSpPr txBox="1"/>
          <p:nvPr/>
        </p:nvSpPr>
        <p:spPr>
          <a:xfrm>
            <a:off x="629587" y="3429000"/>
            <a:ext cx="10010704" cy="1200329"/>
          </a:xfrm>
          <a:prstGeom prst="rect">
            <a:avLst/>
          </a:prstGeom>
          <a:noFill/>
        </p:spPr>
        <p:txBody>
          <a:bodyPr wrap="square" rtlCol="0">
            <a:spAutoFit/>
          </a:bodyPr>
          <a:lstStyle/>
          <a:p>
            <a:r>
              <a:rPr lang="fr-FR" dirty="0"/>
              <a:t>Pour cette collection j’ai voulu m’inspirer du style punk pour le cuir, les franges, l’argent, l’or et des couleurs sombre. C’est une collection qu’on peut porter occasionnellement dans des évènements important. Je voulais crée une collection que les gens pourraient porté et qu’ils aient l’air mystérieux et en ayant l’air d’être extravagant. </a:t>
            </a:r>
          </a:p>
        </p:txBody>
      </p:sp>
    </p:spTree>
    <p:extLst>
      <p:ext uri="{BB962C8B-B14F-4D97-AF65-F5344CB8AC3E}">
        <p14:creationId xmlns:p14="http://schemas.microsoft.com/office/powerpoint/2010/main" val="3863871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ABDDBB3-9799-7B43-A696-A81467DC47E2}"/>
              </a:ext>
            </a:extLst>
          </p:cNvPr>
          <p:cNvPicPr>
            <a:picLocks noChangeAspect="1"/>
          </p:cNvPicPr>
          <p:nvPr/>
        </p:nvPicPr>
        <p:blipFill>
          <a:blip r:embed="rId2"/>
          <a:stretch>
            <a:fillRect/>
          </a:stretch>
        </p:blipFill>
        <p:spPr>
          <a:xfrm>
            <a:off x="6390807" y="0"/>
            <a:ext cx="5750497" cy="6858000"/>
          </a:xfrm>
          <a:prstGeom prst="rect">
            <a:avLst/>
          </a:prstGeom>
        </p:spPr>
      </p:pic>
      <p:pic>
        <p:nvPicPr>
          <p:cNvPr id="11" name="Image 10">
            <a:extLst>
              <a:ext uri="{FF2B5EF4-FFF2-40B4-BE49-F238E27FC236}">
                <a16:creationId xmlns:a16="http://schemas.microsoft.com/office/drawing/2014/main" id="{106EBE6E-A7D5-6147-B43C-DBBCEB6A427C}"/>
              </a:ext>
            </a:extLst>
          </p:cNvPr>
          <p:cNvPicPr>
            <a:picLocks noChangeAspect="1"/>
          </p:cNvPicPr>
          <p:nvPr/>
        </p:nvPicPr>
        <p:blipFill>
          <a:blip r:embed="rId3"/>
          <a:stretch>
            <a:fillRect/>
          </a:stretch>
        </p:blipFill>
        <p:spPr>
          <a:xfrm>
            <a:off x="4619830" y="1323677"/>
            <a:ext cx="1720279" cy="5300857"/>
          </a:xfrm>
          <a:prstGeom prst="rect">
            <a:avLst/>
          </a:prstGeom>
        </p:spPr>
      </p:pic>
      <p:sp>
        <p:nvSpPr>
          <p:cNvPr id="12" name="ZoneTexte 11">
            <a:extLst>
              <a:ext uri="{FF2B5EF4-FFF2-40B4-BE49-F238E27FC236}">
                <a16:creationId xmlns:a16="http://schemas.microsoft.com/office/drawing/2014/main" id="{9BC4EBB4-7006-324A-B92F-45E51AC8DF13}"/>
              </a:ext>
            </a:extLst>
          </p:cNvPr>
          <p:cNvSpPr txBox="1"/>
          <p:nvPr/>
        </p:nvSpPr>
        <p:spPr>
          <a:xfrm>
            <a:off x="6390807" y="1418283"/>
            <a:ext cx="4042347" cy="1077218"/>
          </a:xfrm>
          <a:prstGeom prst="rect">
            <a:avLst/>
          </a:prstGeom>
          <a:noFill/>
        </p:spPr>
        <p:txBody>
          <a:bodyPr wrap="square" rtlCol="0">
            <a:spAutoFit/>
          </a:bodyPr>
          <a:lstStyle/>
          <a:p>
            <a:r>
              <a:rPr lang="fr-FR" sz="1600" dirty="0"/>
              <a:t>La plus approprié serais l’entoilage tricoté. Nous allons en mettre sur l’encolure et les emmanchure pour donner un look plus carré mais sans enlever la souplesse de la robe.</a:t>
            </a:r>
          </a:p>
        </p:txBody>
      </p:sp>
      <p:sp>
        <p:nvSpPr>
          <p:cNvPr id="13" name="ZoneTexte 12">
            <a:extLst>
              <a:ext uri="{FF2B5EF4-FFF2-40B4-BE49-F238E27FC236}">
                <a16:creationId xmlns:a16="http://schemas.microsoft.com/office/drawing/2014/main" id="{35DE9550-2584-2048-89EA-5422E24421B5}"/>
              </a:ext>
            </a:extLst>
          </p:cNvPr>
          <p:cNvSpPr txBox="1"/>
          <p:nvPr/>
        </p:nvSpPr>
        <p:spPr>
          <a:xfrm>
            <a:off x="6390806" y="293643"/>
            <a:ext cx="4042347" cy="830997"/>
          </a:xfrm>
          <a:prstGeom prst="rect">
            <a:avLst/>
          </a:prstGeom>
          <a:noFill/>
        </p:spPr>
        <p:txBody>
          <a:bodyPr wrap="square" rtlCol="0">
            <a:spAutoFit/>
          </a:bodyPr>
          <a:lstStyle/>
          <a:p>
            <a:r>
              <a:rPr lang="fr-FR" sz="1600" dirty="0"/>
              <a:t>Pour cette robe, je recommanderais du satin, c’est tissu souple qui va permettre de faire du drapé et avoir l’air luxueux. </a:t>
            </a:r>
          </a:p>
        </p:txBody>
      </p:sp>
      <p:sp>
        <p:nvSpPr>
          <p:cNvPr id="14" name="ZoneTexte 13">
            <a:extLst>
              <a:ext uri="{FF2B5EF4-FFF2-40B4-BE49-F238E27FC236}">
                <a16:creationId xmlns:a16="http://schemas.microsoft.com/office/drawing/2014/main" id="{9214B749-A652-D940-AE0D-44DAB36B718E}"/>
              </a:ext>
            </a:extLst>
          </p:cNvPr>
          <p:cNvSpPr txBox="1"/>
          <p:nvPr/>
        </p:nvSpPr>
        <p:spPr>
          <a:xfrm>
            <a:off x="6390806" y="3696788"/>
            <a:ext cx="3914787" cy="1077218"/>
          </a:xfrm>
          <a:prstGeom prst="rect">
            <a:avLst/>
          </a:prstGeom>
          <a:noFill/>
        </p:spPr>
        <p:txBody>
          <a:bodyPr wrap="square" rtlCol="0">
            <a:spAutoFit/>
          </a:bodyPr>
          <a:lstStyle/>
          <a:p>
            <a:r>
              <a:rPr lang="fr-FR" sz="1600" dirty="0"/>
              <a:t>Comme accessoires, une ceinture à la taille pour donné un allure drapé. Elle va être en cuire avec des franges pour donné un look </a:t>
            </a:r>
            <a:r>
              <a:rPr lang="fr-FR" sz="1600" dirty="0" err="1"/>
              <a:t>biker</a:t>
            </a:r>
            <a:r>
              <a:rPr lang="fr-FR" sz="1600" dirty="0"/>
              <a:t>. </a:t>
            </a:r>
          </a:p>
        </p:txBody>
      </p:sp>
      <p:sp>
        <p:nvSpPr>
          <p:cNvPr id="15" name="ZoneTexte 14">
            <a:extLst>
              <a:ext uri="{FF2B5EF4-FFF2-40B4-BE49-F238E27FC236}">
                <a16:creationId xmlns:a16="http://schemas.microsoft.com/office/drawing/2014/main" id="{0847AF83-922D-7A4C-B7B1-AEDFD8501E78}"/>
              </a:ext>
            </a:extLst>
          </p:cNvPr>
          <p:cNvSpPr txBox="1"/>
          <p:nvPr/>
        </p:nvSpPr>
        <p:spPr>
          <a:xfrm>
            <a:off x="6340110" y="5967256"/>
            <a:ext cx="5801194" cy="830997"/>
          </a:xfrm>
          <a:prstGeom prst="rect">
            <a:avLst/>
          </a:prstGeom>
          <a:noFill/>
        </p:spPr>
        <p:txBody>
          <a:bodyPr wrap="square" rtlCol="0">
            <a:spAutoFit/>
          </a:bodyPr>
          <a:lstStyle/>
          <a:p>
            <a:r>
              <a:rPr lang="fr-FR" sz="1600" dirty="0"/>
              <a:t>Lavage à eau froide seulement avec essorage réduit ( préférable à la main). Il faut l’étendre pour sécher, repassage seulement quand le tissu est humide. Aucun eau de javel. </a:t>
            </a:r>
          </a:p>
        </p:txBody>
      </p:sp>
      <p:sp>
        <p:nvSpPr>
          <p:cNvPr id="16" name="ZoneTexte 15">
            <a:extLst>
              <a:ext uri="{FF2B5EF4-FFF2-40B4-BE49-F238E27FC236}">
                <a16:creationId xmlns:a16="http://schemas.microsoft.com/office/drawing/2014/main" id="{EE73A093-DC11-5847-893D-7A463B25F7B8}"/>
              </a:ext>
            </a:extLst>
          </p:cNvPr>
          <p:cNvSpPr txBox="1"/>
          <p:nvPr/>
        </p:nvSpPr>
        <p:spPr>
          <a:xfrm>
            <a:off x="6340110" y="2576437"/>
            <a:ext cx="3667594" cy="584775"/>
          </a:xfrm>
          <a:prstGeom prst="rect">
            <a:avLst/>
          </a:prstGeom>
          <a:noFill/>
        </p:spPr>
        <p:txBody>
          <a:bodyPr wrap="square" rtlCol="0">
            <a:spAutoFit/>
          </a:bodyPr>
          <a:lstStyle/>
          <a:p>
            <a:r>
              <a:rPr lang="fr-FR" sz="1600" dirty="0"/>
              <a:t>Aucune doublure n’est nécessaire à cette robe</a:t>
            </a:r>
          </a:p>
        </p:txBody>
      </p:sp>
      <p:pic>
        <p:nvPicPr>
          <p:cNvPr id="18" name="Image 17">
            <a:extLst>
              <a:ext uri="{FF2B5EF4-FFF2-40B4-BE49-F238E27FC236}">
                <a16:creationId xmlns:a16="http://schemas.microsoft.com/office/drawing/2014/main" id="{DAD00FB6-DC2A-2D40-A8BF-B27D2D0CC42D}"/>
              </a:ext>
            </a:extLst>
          </p:cNvPr>
          <p:cNvPicPr>
            <a:picLocks noChangeAspect="1"/>
          </p:cNvPicPr>
          <p:nvPr/>
        </p:nvPicPr>
        <p:blipFill>
          <a:blip r:embed="rId4"/>
          <a:stretch>
            <a:fillRect/>
          </a:stretch>
        </p:blipFill>
        <p:spPr>
          <a:xfrm>
            <a:off x="10501784" y="944380"/>
            <a:ext cx="1570888" cy="1484812"/>
          </a:xfrm>
          <a:prstGeom prst="rect">
            <a:avLst/>
          </a:prstGeom>
        </p:spPr>
      </p:pic>
      <p:sp>
        <p:nvSpPr>
          <p:cNvPr id="19" name="ZoneTexte 18">
            <a:extLst>
              <a:ext uri="{FF2B5EF4-FFF2-40B4-BE49-F238E27FC236}">
                <a16:creationId xmlns:a16="http://schemas.microsoft.com/office/drawing/2014/main" id="{C0775F7F-F702-EA45-BE94-AA3757564A1A}"/>
              </a:ext>
            </a:extLst>
          </p:cNvPr>
          <p:cNvSpPr txBox="1"/>
          <p:nvPr/>
        </p:nvSpPr>
        <p:spPr>
          <a:xfrm>
            <a:off x="180109" y="540327"/>
            <a:ext cx="4170218" cy="2031325"/>
          </a:xfrm>
          <a:prstGeom prst="rect">
            <a:avLst/>
          </a:prstGeom>
          <a:noFill/>
        </p:spPr>
        <p:txBody>
          <a:bodyPr wrap="square" rtlCol="0">
            <a:spAutoFit/>
          </a:bodyPr>
          <a:lstStyle/>
          <a:p>
            <a:r>
              <a:rPr lang="fr-FR" dirty="0"/>
              <a:t>J’ai choisi le satin parce que c’est une tissu léger et mince qui permet un beau drapé. C’est un tissu souvent utilisé pour son côté luxueux donc ca concorde parfaitement à la collection. De plus c’est un tissu parfait pour les occasions d’été parce qu’il n’est pas chaud. </a:t>
            </a:r>
          </a:p>
        </p:txBody>
      </p:sp>
      <p:sp>
        <p:nvSpPr>
          <p:cNvPr id="20" name="ZoneTexte 19">
            <a:extLst>
              <a:ext uri="{FF2B5EF4-FFF2-40B4-BE49-F238E27FC236}">
                <a16:creationId xmlns:a16="http://schemas.microsoft.com/office/drawing/2014/main" id="{E4A9009F-DFA8-534C-93E4-14336417DB33}"/>
              </a:ext>
            </a:extLst>
          </p:cNvPr>
          <p:cNvSpPr txBox="1"/>
          <p:nvPr/>
        </p:nvSpPr>
        <p:spPr>
          <a:xfrm>
            <a:off x="6390806" y="4854942"/>
            <a:ext cx="5219303" cy="584775"/>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pour empêcher le satin de s’effiloché. </a:t>
            </a:r>
          </a:p>
        </p:txBody>
      </p:sp>
    </p:spTree>
    <p:extLst>
      <p:ext uri="{BB962C8B-B14F-4D97-AF65-F5344CB8AC3E}">
        <p14:creationId xmlns:p14="http://schemas.microsoft.com/office/powerpoint/2010/main" val="2408411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04F82CA1-CCC4-7344-9C44-91C12ECF5F86}"/>
              </a:ext>
            </a:extLst>
          </p:cNvPr>
          <p:cNvGraphicFramePr>
            <a:graphicFrameLocks noGrp="1"/>
          </p:cNvGraphicFramePr>
          <p:nvPr>
            <p:extLst>
              <p:ext uri="{D42A27DB-BD31-4B8C-83A1-F6EECF244321}">
                <p14:modId xmlns:p14="http://schemas.microsoft.com/office/powerpoint/2010/main" val="2842832317"/>
              </p:ext>
            </p:extLst>
          </p:nvPr>
        </p:nvGraphicFramePr>
        <p:xfrm>
          <a:off x="703289" y="439863"/>
          <a:ext cx="10499780" cy="6026930"/>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591423">
                <a:tc>
                  <a:txBody>
                    <a:bodyPr/>
                    <a:lstStyle/>
                    <a:p>
                      <a:r>
                        <a:rPr lang="fr-FR" dirty="0"/>
                        <a:t>Robe avec ceinture de Taille</a:t>
                      </a:r>
                    </a:p>
                    <a:p>
                      <a:r>
                        <a:rPr lang="fr-FR" dirty="0"/>
                        <a:t>Nom : Robe </a:t>
                      </a:r>
                      <a:r>
                        <a:rPr lang="fr-FR" dirty="0" err="1"/>
                        <a:t>drappé</a:t>
                      </a:r>
                      <a:endParaRPr lang="fr-FR" dirty="0"/>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endParaRPr lang="fr-FR"/>
                    </a:p>
                  </a:txBody>
                  <a:tcPr/>
                </a:tc>
                <a:tc>
                  <a:txBody>
                    <a:bodyPr/>
                    <a:lstStyle/>
                    <a:p>
                      <a:r>
                        <a:rPr lang="fr-FR" dirty="0"/>
                        <a:t>57.99$</a:t>
                      </a:r>
                    </a:p>
                  </a:txBody>
                  <a:tcPr/>
                </a:tc>
                <a:tc>
                  <a:txBody>
                    <a:bodyPr/>
                    <a:lstStyle/>
                    <a:p>
                      <a:r>
                        <a:rPr lang="fr-FR" dirty="0"/>
                        <a:t>173,97$</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1 mètres</a:t>
                      </a:r>
                    </a:p>
                  </a:txBody>
                  <a:tcPr/>
                </a:tc>
                <a:tc>
                  <a:txBody>
                    <a:bodyPr/>
                    <a:lstStyle/>
                    <a:p>
                      <a:r>
                        <a:rPr lang="fr-FR" dirty="0"/>
                        <a:t>8,99$</a:t>
                      </a:r>
                    </a:p>
                  </a:txBody>
                  <a:tcPr/>
                </a:tc>
                <a:tc>
                  <a:txBody>
                    <a:bodyPr/>
                    <a:lstStyle/>
                    <a:p>
                      <a:r>
                        <a:rPr lang="fr-FR" dirty="0"/>
                        <a:t>8,99$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200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r>
                        <a:rPr lang="fr-FR" dirty="0"/>
                        <a:t>1 ceinture</a:t>
                      </a:r>
                    </a:p>
                  </a:txBody>
                  <a:tcPr/>
                </a:tc>
                <a:tc>
                  <a:txBody>
                    <a:bodyPr/>
                    <a:lstStyle/>
                    <a:p>
                      <a:r>
                        <a:rPr lang="fr-FR" dirty="0"/>
                        <a:t>150$</a:t>
                      </a:r>
                    </a:p>
                  </a:txBody>
                  <a:tcPr/>
                </a:tc>
                <a:tc>
                  <a:txBody>
                    <a:bodyPr/>
                    <a:lstStyle/>
                    <a:p>
                      <a:r>
                        <a:rPr lang="fr-FR" dirty="0"/>
                        <a:t>150$</a:t>
                      </a:r>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439,75$</a:t>
                      </a:r>
                    </a:p>
                  </a:txBody>
                  <a:tcPr/>
                </a:tc>
                <a:extLst>
                  <a:ext uri="{0D108BD9-81ED-4DB2-BD59-A6C34878D82A}">
                    <a16:rowId xmlns:a16="http://schemas.microsoft.com/office/drawing/2014/main" val="2438549219"/>
                  </a:ext>
                </a:extLst>
              </a:tr>
            </a:tbl>
          </a:graphicData>
        </a:graphic>
      </p:graphicFrame>
      <p:sp>
        <p:nvSpPr>
          <p:cNvPr id="6" name="ZoneTexte 5">
            <a:extLst>
              <a:ext uri="{FF2B5EF4-FFF2-40B4-BE49-F238E27FC236}">
                <a16:creationId xmlns:a16="http://schemas.microsoft.com/office/drawing/2014/main" id="{3F4C07C3-E8CB-D643-AF64-A52F352425C1}"/>
              </a:ext>
            </a:extLst>
          </p:cNvPr>
          <p:cNvSpPr txBox="1"/>
          <p:nvPr/>
        </p:nvSpPr>
        <p:spPr>
          <a:xfrm>
            <a:off x="4973782" y="1025237"/>
            <a:ext cx="2244436" cy="369332"/>
          </a:xfrm>
          <a:prstGeom prst="rect">
            <a:avLst/>
          </a:prstGeom>
          <a:noFill/>
        </p:spPr>
        <p:txBody>
          <a:bodyPr wrap="square" rtlCol="0">
            <a:spAutoFit/>
          </a:bodyPr>
          <a:lstStyle/>
          <a:p>
            <a:r>
              <a:rPr lang="fr-FR" dirty="0"/>
              <a:t>3 mètres</a:t>
            </a:r>
          </a:p>
        </p:txBody>
      </p:sp>
    </p:spTree>
    <p:extLst>
      <p:ext uri="{BB962C8B-B14F-4D97-AF65-F5344CB8AC3E}">
        <p14:creationId xmlns:p14="http://schemas.microsoft.com/office/powerpoint/2010/main" val="2118640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4B9EB7F-7D3C-F045-B3BE-354D5E543A01}"/>
              </a:ext>
            </a:extLst>
          </p:cNvPr>
          <p:cNvPicPr>
            <a:picLocks noChangeAspect="1"/>
          </p:cNvPicPr>
          <p:nvPr/>
        </p:nvPicPr>
        <p:blipFill>
          <a:blip r:embed="rId2"/>
          <a:stretch>
            <a:fillRect/>
          </a:stretch>
        </p:blipFill>
        <p:spPr>
          <a:xfrm>
            <a:off x="6330659" y="-4966"/>
            <a:ext cx="5754661" cy="6862966"/>
          </a:xfrm>
          <a:prstGeom prst="rect">
            <a:avLst/>
          </a:prstGeom>
        </p:spPr>
      </p:pic>
      <p:pic>
        <p:nvPicPr>
          <p:cNvPr id="7" name="Image 6">
            <a:extLst>
              <a:ext uri="{FF2B5EF4-FFF2-40B4-BE49-F238E27FC236}">
                <a16:creationId xmlns:a16="http://schemas.microsoft.com/office/drawing/2014/main" id="{83195AF9-31BA-A841-8B66-5D76C3E33FC5}"/>
              </a:ext>
            </a:extLst>
          </p:cNvPr>
          <p:cNvPicPr>
            <a:picLocks noChangeAspect="1"/>
          </p:cNvPicPr>
          <p:nvPr/>
        </p:nvPicPr>
        <p:blipFill>
          <a:blip r:embed="rId3"/>
          <a:stretch>
            <a:fillRect/>
          </a:stretch>
        </p:blipFill>
        <p:spPr>
          <a:xfrm>
            <a:off x="2965635" y="1968505"/>
            <a:ext cx="3130365" cy="4837837"/>
          </a:xfrm>
          <a:prstGeom prst="rect">
            <a:avLst/>
          </a:prstGeom>
        </p:spPr>
      </p:pic>
      <p:sp>
        <p:nvSpPr>
          <p:cNvPr id="8" name="ZoneTexte 7">
            <a:extLst>
              <a:ext uri="{FF2B5EF4-FFF2-40B4-BE49-F238E27FC236}">
                <a16:creationId xmlns:a16="http://schemas.microsoft.com/office/drawing/2014/main" id="{3F0B3645-D63F-8142-B343-43C72DC4F6E0}"/>
              </a:ext>
            </a:extLst>
          </p:cNvPr>
          <p:cNvSpPr txBox="1"/>
          <p:nvPr/>
        </p:nvSpPr>
        <p:spPr>
          <a:xfrm>
            <a:off x="6322423" y="1423851"/>
            <a:ext cx="4454434" cy="830997"/>
          </a:xfrm>
          <a:prstGeom prst="rect">
            <a:avLst/>
          </a:prstGeom>
          <a:noFill/>
        </p:spPr>
        <p:txBody>
          <a:bodyPr wrap="square" rtlCol="0">
            <a:spAutoFit/>
          </a:bodyPr>
          <a:lstStyle/>
          <a:p>
            <a:r>
              <a:rPr lang="fr-FR" sz="1600" dirty="0"/>
              <a:t>L’entoilage tissé serais la plus approprié. La bande de taille va être entoiler avec un entoilage plus épais. Pour l’encolure, en entoilage plus mince. </a:t>
            </a:r>
          </a:p>
        </p:txBody>
      </p:sp>
      <p:sp>
        <p:nvSpPr>
          <p:cNvPr id="10" name="ZoneTexte 9">
            <a:extLst>
              <a:ext uri="{FF2B5EF4-FFF2-40B4-BE49-F238E27FC236}">
                <a16:creationId xmlns:a16="http://schemas.microsoft.com/office/drawing/2014/main" id="{CDA076B1-47F2-BE4F-803B-0A8B4D39CFB0}"/>
              </a:ext>
            </a:extLst>
          </p:cNvPr>
          <p:cNvSpPr txBox="1"/>
          <p:nvPr/>
        </p:nvSpPr>
        <p:spPr>
          <a:xfrm>
            <a:off x="6437339" y="287383"/>
            <a:ext cx="4117450" cy="1077218"/>
          </a:xfrm>
          <a:prstGeom prst="rect">
            <a:avLst/>
          </a:prstGeom>
          <a:noFill/>
        </p:spPr>
        <p:txBody>
          <a:bodyPr wrap="square" rtlCol="0">
            <a:spAutoFit/>
          </a:bodyPr>
          <a:lstStyle/>
          <a:p>
            <a:r>
              <a:rPr lang="fr-FR" sz="1600" dirty="0"/>
              <a:t>La combinaison va être en faux cuir noir très mince parce que c’est plus respectueux pour l’environnement. L’empiècement à la taille va être des franges en faux cuir.</a:t>
            </a:r>
          </a:p>
        </p:txBody>
      </p:sp>
      <p:sp>
        <p:nvSpPr>
          <p:cNvPr id="12" name="ZoneTexte 11">
            <a:extLst>
              <a:ext uri="{FF2B5EF4-FFF2-40B4-BE49-F238E27FC236}">
                <a16:creationId xmlns:a16="http://schemas.microsoft.com/office/drawing/2014/main" id="{BAAC74F9-D358-974C-8889-56756EA800F2}"/>
              </a:ext>
            </a:extLst>
          </p:cNvPr>
          <p:cNvSpPr txBox="1"/>
          <p:nvPr/>
        </p:nvSpPr>
        <p:spPr>
          <a:xfrm>
            <a:off x="6483576" y="5968418"/>
            <a:ext cx="5541301" cy="830997"/>
          </a:xfrm>
          <a:prstGeom prst="rect">
            <a:avLst/>
          </a:prstGeom>
          <a:noFill/>
        </p:spPr>
        <p:txBody>
          <a:bodyPr wrap="square" rtlCol="0">
            <a:spAutoFit/>
          </a:bodyPr>
          <a:lstStyle/>
          <a:p>
            <a:r>
              <a:rPr lang="fr-FR" sz="1600" dirty="0"/>
              <a:t>Laver le moins possible, sinon avec une éponge abrasive sans frotter trop fort. Sécher à l’air libre seulement et aucun eau de javel.</a:t>
            </a:r>
          </a:p>
        </p:txBody>
      </p:sp>
      <p:sp>
        <p:nvSpPr>
          <p:cNvPr id="13" name="ZoneTexte 12">
            <a:extLst>
              <a:ext uri="{FF2B5EF4-FFF2-40B4-BE49-F238E27FC236}">
                <a16:creationId xmlns:a16="http://schemas.microsoft.com/office/drawing/2014/main" id="{318B0318-8B38-9448-A59E-74FC42DEBDAC}"/>
              </a:ext>
            </a:extLst>
          </p:cNvPr>
          <p:cNvSpPr txBox="1"/>
          <p:nvPr/>
        </p:nvSpPr>
        <p:spPr>
          <a:xfrm>
            <a:off x="6330659" y="2599836"/>
            <a:ext cx="3870443" cy="584775"/>
          </a:xfrm>
          <a:prstGeom prst="rect">
            <a:avLst/>
          </a:prstGeom>
          <a:noFill/>
        </p:spPr>
        <p:txBody>
          <a:bodyPr wrap="square" rtlCol="0">
            <a:spAutoFit/>
          </a:bodyPr>
          <a:lstStyle/>
          <a:p>
            <a:r>
              <a:rPr lang="fr-FR" sz="1600" dirty="0"/>
              <a:t>Aucune doublure n’est nécessaire à la combinaison. </a:t>
            </a:r>
          </a:p>
        </p:txBody>
      </p:sp>
      <p:sp>
        <p:nvSpPr>
          <p:cNvPr id="14" name="ZoneTexte 13">
            <a:extLst>
              <a:ext uri="{FF2B5EF4-FFF2-40B4-BE49-F238E27FC236}">
                <a16:creationId xmlns:a16="http://schemas.microsoft.com/office/drawing/2014/main" id="{F690FB51-7D88-E948-9224-1BE81209B6C5}"/>
              </a:ext>
            </a:extLst>
          </p:cNvPr>
          <p:cNvSpPr txBox="1"/>
          <p:nvPr/>
        </p:nvSpPr>
        <p:spPr>
          <a:xfrm>
            <a:off x="6437339" y="3683665"/>
            <a:ext cx="3925861" cy="584775"/>
          </a:xfrm>
          <a:prstGeom prst="rect">
            <a:avLst/>
          </a:prstGeom>
          <a:noFill/>
        </p:spPr>
        <p:txBody>
          <a:bodyPr wrap="square" rtlCol="0">
            <a:spAutoFit/>
          </a:bodyPr>
          <a:lstStyle/>
          <a:p>
            <a:r>
              <a:rPr lang="fr-FR" sz="1600" dirty="0"/>
              <a:t>La bande taille est en faux cuir noir. Un zipper pour l’arrière du pantalon.</a:t>
            </a:r>
          </a:p>
        </p:txBody>
      </p:sp>
      <p:pic>
        <p:nvPicPr>
          <p:cNvPr id="16" name="Image 15">
            <a:extLst>
              <a:ext uri="{FF2B5EF4-FFF2-40B4-BE49-F238E27FC236}">
                <a16:creationId xmlns:a16="http://schemas.microsoft.com/office/drawing/2014/main" id="{71D78CEC-400C-6948-A62C-2FDD85BAFA96}"/>
              </a:ext>
            </a:extLst>
          </p:cNvPr>
          <p:cNvPicPr>
            <a:picLocks noChangeAspect="1"/>
          </p:cNvPicPr>
          <p:nvPr/>
        </p:nvPicPr>
        <p:blipFill>
          <a:blip r:embed="rId4"/>
          <a:stretch>
            <a:fillRect/>
          </a:stretch>
        </p:blipFill>
        <p:spPr>
          <a:xfrm>
            <a:off x="10444660" y="3320969"/>
            <a:ext cx="1640660" cy="1445935"/>
          </a:xfrm>
          <a:prstGeom prst="rect">
            <a:avLst/>
          </a:prstGeom>
        </p:spPr>
      </p:pic>
      <p:pic>
        <p:nvPicPr>
          <p:cNvPr id="18" name="Image 17">
            <a:extLst>
              <a:ext uri="{FF2B5EF4-FFF2-40B4-BE49-F238E27FC236}">
                <a16:creationId xmlns:a16="http://schemas.microsoft.com/office/drawing/2014/main" id="{77877408-976E-B54E-A8FA-44CC85DFFF01}"/>
              </a:ext>
            </a:extLst>
          </p:cNvPr>
          <p:cNvPicPr>
            <a:picLocks noChangeAspect="1"/>
          </p:cNvPicPr>
          <p:nvPr/>
        </p:nvPicPr>
        <p:blipFill>
          <a:blip r:embed="rId5"/>
          <a:stretch>
            <a:fillRect/>
          </a:stretch>
        </p:blipFill>
        <p:spPr>
          <a:xfrm>
            <a:off x="10452896" y="920219"/>
            <a:ext cx="1640660" cy="1550761"/>
          </a:xfrm>
          <a:prstGeom prst="rect">
            <a:avLst/>
          </a:prstGeom>
        </p:spPr>
      </p:pic>
      <p:sp>
        <p:nvSpPr>
          <p:cNvPr id="19" name="ZoneTexte 18">
            <a:extLst>
              <a:ext uri="{FF2B5EF4-FFF2-40B4-BE49-F238E27FC236}">
                <a16:creationId xmlns:a16="http://schemas.microsoft.com/office/drawing/2014/main" id="{A734750B-0061-084A-8FC4-374C791AA377}"/>
              </a:ext>
            </a:extLst>
          </p:cNvPr>
          <p:cNvSpPr txBox="1"/>
          <p:nvPr/>
        </p:nvSpPr>
        <p:spPr>
          <a:xfrm>
            <a:off x="6322423" y="4826041"/>
            <a:ext cx="5061934" cy="584775"/>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Nous allons avoir besoin d’une aiguille pour le cuir aussi.</a:t>
            </a:r>
          </a:p>
        </p:txBody>
      </p:sp>
      <p:sp>
        <p:nvSpPr>
          <p:cNvPr id="20" name="ZoneTexte 19">
            <a:extLst>
              <a:ext uri="{FF2B5EF4-FFF2-40B4-BE49-F238E27FC236}">
                <a16:creationId xmlns:a16="http://schemas.microsoft.com/office/drawing/2014/main" id="{8D7EF767-DC52-3C4A-8D3B-30067962C7DD}"/>
              </a:ext>
            </a:extLst>
          </p:cNvPr>
          <p:cNvSpPr txBox="1"/>
          <p:nvPr/>
        </p:nvSpPr>
        <p:spPr>
          <a:xfrm>
            <a:off x="106680" y="287383"/>
            <a:ext cx="5642956" cy="1754326"/>
          </a:xfrm>
          <a:prstGeom prst="rect">
            <a:avLst/>
          </a:prstGeom>
          <a:noFill/>
        </p:spPr>
        <p:txBody>
          <a:bodyPr wrap="square" rtlCol="0">
            <a:spAutoFit/>
          </a:bodyPr>
          <a:lstStyle/>
          <a:p>
            <a:r>
              <a:rPr lang="fr-FR" dirty="0"/>
              <a:t>J’ai choisi du faux cuir pour respecter l’environnement mais aussi pour donner plus de forme à la combinaison. Le faux cuir va être très mince donc nous allons pouvoir avoir les fronces à la taille. C’est un tissu mince donc idéal pour les occasions des débuts de soir d’été ou de printemps quand il fait un peu froid encore.</a:t>
            </a:r>
          </a:p>
        </p:txBody>
      </p:sp>
    </p:spTree>
    <p:extLst>
      <p:ext uri="{BB962C8B-B14F-4D97-AF65-F5344CB8AC3E}">
        <p14:creationId xmlns:p14="http://schemas.microsoft.com/office/powerpoint/2010/main" val="1219609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67BCAD60-BF6A-7248-B9C0-0D1009FBEF87}"/>
              </a:ext>
            </a:extLst>
          </p:cNvPr>
          <p:cNvGraphicFramePr>
            <a:graphicFrameLocks noGrp="1"/>
          </p:cNvGraphicFramePr>
          <p:nvPr>
            <p:extLst>
              <p:ext uri="{D42A27DB-BD31-4B8C-83A1-F6EECF244321}">
                <p14:modId xmlns:p14="http://schemas.microsoft.com/office/powerpoint/2010/main" val="553319903"/>
              </p:ext>
            </p:extLst>
          </p:nvPr>
        </p:nvGraphicFramePr>
        <p:xfrm>
          <a:off x="846110" y="498236"/>
          <a:ext cx="10499780" cy="6192333"/>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Combinaison ajusté à la taille</a:t>
                      </a:r>
                    </a:p>
                    <a:p>
                      <a:r>
                        <a:rPr lang="fr-FR" dirty="0"/>
                        <a:t>Nom: Combinaison B</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3 mètres</a:t>
                      </a:r>
                    </a:p>
                  </a:txBody>
                  <a:tcPr/>
                </a:tc>
                <a:tc>
                  <a:txBody>
                    <a:bodyPr/>
                    <a:lstStyle/>
                    <a:p>
                      <a:r>
                        <a:rPr lang="fr-FR" dirty="0"/>
                        <a:t>99,99$</a:t>
                      </a:r>
                    </a:p>
                  </a:txBody>
                  <a:tcPr/>
                </a:tc>
                <a:tc>
                  <a:txBody>
                    <a:bodyPr/>
                    <a:lstStyle/>
                    <a:p>
                      <a:r>
                        <a:rPr lang="fr-FR" dirty="0"/>
                        <a:t>299,97$</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1 mètre</a:t>
                      </a:r>
                    </a:p>
                  </a:txBody>
                  <a:tcPr/>
                </a:tc>
                <a:tc>
                  <a:txBody>
                    <a:bodyPr/>
                    <a:lstStyle/>
                    <a:p>
                      <a:r>
                        <a:rPr lang="fr-FR" dirty="0"/>
                        <a:t>8,99$</a:t>
                      </a:r>
                    </a:p>
                  </a:txBody>
                  <a:tcPr/>
                </a:tc>
                <a:tc>
                  <a:txBody>
                    <a:bodyPr/>
                    <a:lstStyle/>
                    <a:p>
                      <a:r>
                        <a:rPr lang="fr-FR" dirty="0"/>
                        <a:t>8,99$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200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r>
                        <a:rPr lang="fr-FR" dirty="0"/>
                        <a:t>50 cm franges</a:t>
                      </a:r>
                    </a:p>
                    <a:p>
                      <a:r>
                        <a:rPr lang="fr-FR" dirty="0"/>
                        <a:t>1 zipper</a:t>
                      </a:r>
                    </a:p>
                  </a:txBody>
                  <a:tcPr/>
                </a:tc>
                <a:tc>
                  <a:txBody>
                    <a:bodyPr/>
                    <a:lstStyle/>
                    <a:p>
                      <a:r>
                        <a:rPr lang="fr-FR" dirty="0"/>
                        <a:t>39,99$</a:t>
                      </a:r>
                    </a:p>
                    <a:p>
                      <a:r>
                        <a:rPr lang="fr-FR" dirty="0"/>
                        <a:t>50,99$</a:t>
                      </a:r>
                    </a:p>
                  </a:txBody>
                  <a:tcPr/>
                </a:tc>
                <a:tc>
                  <a:txBody>
                    <a:bodyPr/>
                    <a:lstStyle/>
                    <a:p>
                      <a:r>
                        <a:rPr lang="fr-FR" dirty="0"/>
                        <a:t>39,99$</a:t>
                      </a:r>
                    </a:p>
                    <a:p>
                      <a:r>
                        <a:rPr lang="fr-FR" dirty="0"/>
                        <a:t>50,99$</a:t>
                      </a:r>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506,73$</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2678272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2797ABF-F197-AE49-AA1E-C9602FD5E44C}"/>
              </a:ext>
            </a:extLst>
          </p:cNvPr>
          <p:cNvPicPr>
            <a:picLocks noChangeAspect="1"/>
          </p:cNvPicPr>
          <p:nvPr/>
        </p:nvPicPr>
        <p:blipFill>
          <a:blip r:embed="rId2"/>
          <a:stretch>
            <a:fillRect/>
          </a:stretch>
        </p:blipFill>
        <p:spPr>
          <a:xfrm>
            <a:off x="6477311" y="0"/>
            <a:ext cx="5750497" cy="6858000"/>
          </a:xfrm>
          <a:prstGeom prst="rect">
            <a:avLst/>
          </a:prstGeom>
        </p:spPr>
      </p:pic>
      <p:pic>
        <p:nvPicPr>
          <p:cNvPr id="7" name="Image 6">
            <a:extLst>
              <a:ext uri="{FF2B5EF4-FFF2-40B4-BE49-F238E27FC236}">
                <a16:creationId xmlns:a16="http://schemas.microsoft.com/office/drawing/2014/main" id="{4656ABF0-73FF-074C-BDA0-B4C8A9057030}"/>
              </a:ext>
            </a:extLst>
          </p:cNvPr>
          <p:cNvPicPr>
            <a:picLocks noChangeAspect="1"/>
          </p:cNvPicPr>
          <p:nvPr/>
        </p:nvPicPr>
        <p:blipFill>
          <a:blip r:embed="rId3"/>
          <a:stretch>
            <a:fillRect/>
          </a:stretch>
        </p:blipFill>
        <p:spPr>
          <a:xfrm>
            <a:off x="1891918" y="2565030"/>
            <a:ext cx="4405427" cy="4059382"/>
          </a:xfrm>
          <a:prstGeom prst="rect">
            <a:avLst/>
          </a:prstGeom>
        </p:spPr>
      </p:pic>
      <p:sp>
        <p:nvSpPr>
          <p:cNvPr id="8" name="ZoneTexte 7">
            <a:extLst>
              <a:ext uri="{FF2B5EF4-FFF2-40B4-BE49-F238E27FC236}">
                <a16:creationId xmlns:a16="http://schemas.microsoft.com/office/drawing/2014/main" id="{151FD4DA-CF8D-B54B-954E-78C92BC3ADB1}"/>
              </a:ext>
            </a:extLst>
          </p:cNvPr>
          <p:cNvSpPr txBox="1"/>
          <p:nvPr/>
        </p:nvSpPr>
        <p:spPr>
          <a:xfrm>
            <a:off x="6477311" y="248194"/>
            <a:ext cx="4051352" cy="584775"/>
          </a:xfrm>
          <a:prstGeom prst="rect">
            <a:avLst/>
          </a:prstGeom>
          <a:noFill/>
        </p:spPr>
        <p:txBody>
          <a:bodyPr wrap="square" rtlCol="0">
            <a:spAutoFit/>
          </a:bodyPr>
          <a:lstStyle/>
          <a:p>
            <a:r>
              <a:rPr lang="fr-FR" sz="1600" dirty="0"/>
              <a:t>Pour la jupe, nous allons utilisé du polyester noir épais pour donner une forme à la jupe.   </a:t>
            </a:r>
          </a:p>
        </p:txBody>
      </p:sp>
      <p:sp>
        <p:nvSpPr>
          <p:cNvPr id="9" name="ZoneTexte 8">
            <a:extLst>
              <a:ext uri="{FF2B5EF4-FFF2-40B4-BE49-F238E27FC236}">
                <a16:creationId xmlns:a16="http://schemas.microsoft.com/office/drawing/2014/main" id="{3DD3A1F7-51E9-9448-818E-347516E6E705}"/>
              </a:ext>
            </a:extLst>
          </p:cNvPr>
          <p:cNvSpPr txBox="1"/>
          <p:nvPr/>
        </p:nvSpPr>
        <p:spPr>
          <a:xfrm>
            <a:off x="6543557" y="3725050"/>
            <a:ext cx="3918857" cy="830997"/>
          </a:xfrm>
          <a:prstGeom prst="rect">
            <a:avLst/>
          </a:prstGeom>
          <a:noFill/>
        </p:spPr>
        <p:txBody>
          <a:bodyPr wrap="square" rtlCol="0">
            <a:spAutoFit/>
          </a:bodyPr>
          <a:lstStyle/>
          <a:p>
            <a:r>
              <a:rPr lang="fr-FR" sz="1600" dirty="0"/>
              <a:t>Comme accessoires, la ceinture va être en cuir mince et la boucle en métal de couleur or.  Un zipper à l’arrière de la jupe.</a:t>
            </a:r>
          </a:p>
        </p:txBody>
      </p:sp>
      <p:sp>
        <p:nvSpPr>
          <p:cNvPr id="10" name="ZoneTexte 9">
            <a:extLst>
              <a:ext uri="{FF2B5EF4-FFF2-40B4-BE49-F238E27FC236}">
                <a16:creationId xmlns:a16="http://schemas.microsoft.com/office/drawing/2014/main" id="{9CA7FAE8-FC23-0E43-842F-2E2BA1380FF3}"/>
              </a:ext>
            </a:extLst>
          </p:cNvPr>
          <p:cNvSpPr txBox="1"/>
          <p:nvPr/>
        </p:nvSpPr>
        <p:spPr>
          <a:xfrm>
            <a:off x="6543558" y="1423098"/>
            <a:ext cx="3918857" cy="830997"/>
          </a:xfrm>
          <a:prstGeom prst="rect">
            <a:avLst/>
          </a:prstGeom>
          <a:noFill/>
        </p:spPr>
        <p:txBody>
          <a:bodyPr wrap="square" rtlCol="0">
            <a:spAutoFit/>
          </a:bodyPr>
          <a:lstStyle/>
          <a:p>
            <a:r>
              <a:rPr lang="fr-FR" sz="1600" dirty="0"/>
              <a:t>L’entoilage utiliser pour cette jupe va être l’entoilage tissé pour une meilleure rigidité au niveau de la taille.</a:t>
            </a:r>
          </a:p>
        </p:txBody>
      </p:sp>
      <p:sp>
        <p:nvSpPr>
          <p:cNvPr id="12" name="ZoneTexte 11">
            <a:extLst>
              <a:ext uri="{FF2B5EF4-FFF2-40B4-BE49-F238E27FC236}">
                <a16:creationId xmlns:a16="http://schemas.microsoft.com/office/drawing/2014/main" id="{A1845594-4FCA-A041-98D4-3AE916A471C5}"/>
              </a:ext>
            </a:extLst>
          </p:cNvPr>
          <p:cNvSpPr txBox="1"/>
          <p:nvPr/>
        </p:nvSpPr>
        <p:spPr>
          <a:xfrm>
            <a:off x="6543557" y="5979145"/>
            <a:ext cx="5648443" cy="830997"/>
          </a:xfrm>
          <a:prstGeom prst="rect">
            <a:avLst/>
          </a:prstGeom>
          <a:noFill/>
        </p:spPr>
        <p:txBody>
          <a:bodyPr wrap="square" rtlCol="0">
            <a:spAutoFit/>
          </a:bodyPr>
          <a:lstStyle/>
          <a:p>
            <a:r>
              <a:rPr lang="fr-FR" sz="1600" dirty="0"/>
              <a:t>Lavage à la main avec de l’eau chaude en évitant la ceinture de cuire, séchage a l’air libre. Repasser à basse température en évitant aussi la ceinture, aucun eau de javel</a:t>
            </a:r>
          </a:p>
        </p:txBody>
      </p:sp>
      <p:sp>
        <p:nvSpPr>
          <p:cNvPr id="13" name="ZoneTexte 12">
            <a:extLst>
              <a:ext uri="{FF2B5EF4-FFF2-40B4-BE49-F238E27FC236}">
                <a16:creationId xmlns:a16="http://schemas.microsoft.com/office/drawing/2014/main" id="{56AF45B3-6331-FE48-817D-CF2B5FA76B9B}"/>
              </a:ext>
            </a:extLst>
          </p:cNvPr>
          <p:cNvSpPr txBox="1"/>
          <p:nvPr/>
        </p:nvSpPr>
        <p:spPr>
          <a:xfrm>
            <a:off x="6477311" y="2565030"/>
            <a:ext cx="4051352" cy="369332"/>
          </a:xfrm>
          <a:prstGeom prst="rect">
            <a:avLst/>
          </a:prstGeom>
          <a:noFill/>
        </p:spPr>
        <p:txBody>
          <a:bodyPr wrap="square" rtlCol="0">
            <a:spAutoFit/>
          </a:bodyPr>
          <a:lstStyle/>
          <a:p>
            <a:r>
              <a:rPr lang="fr-FR" sz="1600" dirty="0"/>
              <a:t>Aucune doublure n’es nécessaire</a:t>
            </a:r>
            <a:r>
              <a:rPr lang="fr-FR" dirty="0"/>
              <a:t>.</a:t>
            </a:r>
          </a:p>
        </p:txBody>
      </p:sp>
      <p:pic>
        <p:nvPicPr>
          <p:cNvPr id="15" name="Image 14">
            <a:extLst>
              <a:ext uri="{FF2B5EF4-FFF2-40B4-BE49-F238E27FC236}">
                <a16:creationId xmlns:a16="http://schemas.microsoft.com/office/drawing/2014/main" id="{1ACCFB54-D558-BE47-99F5-BFC717F3F510}"/>
              </a:ext>
            </a:extLst>
          </p:cNvPr>
          <p:cNvPicPr>
            <a:picLocks noChangeAspect="1"/>
          </p:cNvPicPr>
          <p:nvPr/>
        </p:nvPicPr>
        <p:blipFill>
          <a:blip r:embed="rId4"/>
          <a:stretch>
            <a:fillRect/>
          </a:stretch>
        </p:blipFill>
        <p:spPr>
          <a:xfrm>
            <a:off x="10522806" y="3245297"/>
            <a:ext cx="1705002" cy="1502641"/>
          </a:xfrm>
          <a:prstGeom prst="rect">
            <a:avLst/>
          </a:prstGeom>
        </p:spPr>
      </p:pic>
      <p:pic>
        <p:nvPicPr>
          <p:cNvPr id="17" name="Image 16">
            <a:extLst>
              <a:ext uri="{FF2B5EF4-FFF2-40B4-BE49-F238E27FC236}">
                <a16:creationId xmlns:a16="http://schemas.microsoft.com/office/drawing/2014/main" id="{94DE5E1F-C49A-9B4C-808E-4AB273A7367D}"/>
              </a:ext>
            </a:extLst>
          </p:cNvPr>
          <p:cNvPicPr>
            <a:picLocks noChangeAspect="1"/>
          </p:cNvPicPr>
          <p:nvPr/>
        </p:nvPicPr>
        <p:blipFill>
          <a:blip r:embed="rId5"/>
          <a:stretch>
            <a:fillRect/>
          </a:stretch>
        </p:blipFill>
        <p:spPr>
          <a:xfrm>
            <a:off x="10685590" y="1134058"/>
            <a:ext cx="1379433" cy="1303848"/>
          </a:xfrm>
          <a:prstGeom prst="rect">
            <a:avLst/>
          </a:prstGeom>
        </p:spPr>
      </p:pic>
      <p:sp>
        <p:nvSpPr>
          <p:cNvPr id="18" name="ZoneTexte 17">
            <a:extLst>
              <a:ext uri="{FF2B5EF4-FFF2-40B4-BE49-F238E27FC236}">
                <a16:creationId xmlns:a16="http://schemas.microsoft.com/office/drawing/2014/main" id="{680E2BDA-9195-3F43-8056-B14E8826841E}"/>
              </a:ext>
            </a:extLst>
          </p:cNvPr>
          <p:cNvSpPr txBox="1"/>
          <p:nvPr/>
        </p:nvSpPr>
        <p:spPr>
          <a:xfrm>
            <a:off x="6477311" y="4809543"/>
            <a:ext cx="5648443" cy="584775"/>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Pour la ceinture en cuir, nous allons avoir besoin d’une aiguille a cuir.</a:t>
            </a:r>
          </a:p>
        </p:txBody>
      </p:sp>
      <p:sp>
        <p:nvSpPr>
          <p:cNvPr id="19" name="ZoneTexte 18">
            <a:extLst>
              <a:ext uri="{FF2B5EF4-FFF2-40B4-BE49-F238E27FC236}">
                <a16:creationId xmlns:a16="http://schemas.microsoft.com/office/drawing/2014/main" id="{603ED36A-CBE8-2645-8ED8-D11B618D63DC}"/>
              </a:ext>
            </a:extLst>
          </p:cNvPr>
          <p:cNvSpPr txBox="1"/>
          <p:nvPr/>
        </p:nvSpPr>
        <p:spPr>
          <a:xfrm>
            <a:off x="338245" y="540581"/>
            <a:ext cx="5915891" cy="923330"/>
          </a:xfrm>
          <a:prstGeom prst="rect">
            <a:avLst/>
          </a:prstGeom>
          <a:noFill/>
        </p:spPr>
        <p:txBody>
          <a:bodyPr wrap="square" rtlCol="0">
            <a:spAutoFit/>
          </a:bodyPr>
          <a:lstStyle/>
          <a:p>
            <a:r>
              <a:rPr lang="fr-FR" dirty="0"/>
              <a:t>J’ai choisi un polyester épais pour donner des formes à la jupe mais qui permet de respirer pendant les grosses chaleurs d’été. </a:t>
            </a:r>
          </a:p>
        </p:txBody>
      </p:sp>
    </p:spTree>
    <p:extLst>
      <p:ext uri="{BB962C8B-B14F-4D97-AF65-F5344CB8AC3E}">
        <p14:creationId xmlns:p14="http://schemas.microsoft.com/office/powerpoint/2010/main" val="2794373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17C9FA82-82AF-B746-8189-54554597A023}"/>
              </a:ext>
            </a:extLst>
          </p:cNvPr>
          <p:cNvGraphicFramePr>
            <a:graphicFrameLocks noGrp="1"/>
          </p:cNvGraphicFramePr>
          <p:nvPr>
            <p:extLst>
              <p:ext uri="{D42A27DB-BD31-4B8C-83A1-F6EECF244321}">
                <p14:modId xmlns:p14="http://schemas.microsoft.com/office/powerpoint/2010/main" val="1556282713"/>
              </p:ext>
            </p:extLst>
          </p:nvPr>
        </p:nvGraphicFramePr>
        <p:xfrm>
          <a:off x="958122" y="463564"/>
          <a:ext cx="10499780" cy="6192333"/>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Jupe taille haute ajusté</a:t>
                      </a:r>
                    </a:p>
                    <a:p>
                      <a:r>
                        <a:rPr lang="fr-FR" dirty="0"/>
                        <a:t>Nom : Jupe Oli</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2 mètres</a:t>
                      </a:r>
                    </a:p>
                  </a:txBody>
                  <a:tcPr/>
                </a:tc>
                <a:tc>
                  <a:txBody>
                    <a:bodyPr/>
                    <a:lstStyle/>
                    <a:p>
                      <a:r>
                        <a:rPr lang="fr-FR" dirty="0"/>
                        <a:t>33,99$</a:t>
                      </a:r>
                    </a:p>
                  </a:txBody>
                  <a:tcPr/>
                </a:tc>
                <a:tc>
                  <a:txBody>
                    <a:bodyPr/>
                    <a:lstStyle/>
                    <a:p>
                      <a:r>
                        <a:rPr lang="fr-FR" dirty="0"/>
                        <a:t>67,98$</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50 cm</a:t>
                      </a:r>
                    </a:p>
                  </a:txBody>
                  <a:tcPr/>
                </a:tc>
                <a:tc>
                  <a:txBody>
                    <a:bodyPr/>
                    <a:lstStyle/>
                    <a:p>
                      <a:r>
                        <a:rPr lang="fr-FR" dirty="0"/>
                        <a:t>6,99$</a:t>
                      </a:r>
                    </a:p>
                  </a:txBody>
                  <a:tcPr/>
                </a:tc>
                <a:tc>
                  <a:txBody>
                    <a:bodyPr/>
                    <a:lstStyle/>
                    <a:p>
                      <a:r>
                        <a:rPr lang="fr-FR" dirty="0"/>
                        <a:t>6,99$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100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r>
                        <a:rPr lang="fr-FR" dirty="0"/>
                        <a:t>1 ceinture</a:t>
                      </a:r>
                    </a:p>
                    <a:p>
                      <a:r>
                        <a:rPr lang="fr-FR" dirty="0"/>
                        <a:t>1 zipper</a:t>
                      </a:r>
                    </a:p>
                  </a:txBody>
                  <a:tcPr/>
                </a:tc>
                <a:tc>
                  <a:txBody>
                    <a:bodyPr/>
                    <a:lstStyle/>
                    <a:p>
                      <a:r>
                        <a:rPr lang="fr-FR" dirty="0"/>
                        <a:t>150$</a:t>
                      </a:r>
                    </a:p>
                    <a:p>
                      <a:r>
                        <a:rPr lang="fr-FR" dirty="0"/>
                        <a:t>50,99$</a:t>
                      </a:r>
                    </a:p>
                  </a:txBody>
                  <a:tcPr/>
                </a:tc>
                <a:tc>
                  <a:txBody>
                    <a:bodyPr/>
                    <a:lstStyle/>
                    <a:p>
                      <a:r>
                        <a:rPr lang="fr-FR" dirty="0"/>
                        <a:t>150$</a:t>
                      </a:r>
                    </a:p>
                    <a:p>
                      <a:r>
                        <a:rPr lang="fr-FR" dirty="0"/>
                        <a:t>50,99$</a:t>
                      </a:r>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382,75$</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361512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BAFAA8B-B03F-604D-AEC0-F537A8E936BA}"/>
              </a:ext>
            </a:extLst>
          </p:cNvPr>
          <p:cNvPicPr>
            <a:picLocks noChangeAspect="1"/>
          </p:cNvPicPr>
          <p:nvPr/>
        </p:nvPicPr>
        <p:blipFill>
          <a:blip r:embed="rId2"/>
          <a:stretch>
            <a:fillRect/>
          </a:stretch>
        </p:blipFill>
        <p:spPr>
          <a:xfrm>
            <a:off x="6477312" y="0"/>
            <a:ext cx="5750497" cy="6858000"/>
          </a:xfrm>
          <a:prstGeom prst="rect">
            <a:avLst/>
          </a:prstGeom>
        </p:spPr>
      </p:pic>
      <p:pic>
        <p:nvPicPr>
          <p:cNvPr id="7" name="Image 6">
            <a:extLst>
              <a:ext uri="{FF2B5EF4-FFF2-40B4-BE49-F238E27FC236}">
                <a16:creationId xmlns:a16="http://schemas.microsoft.com/office/drawing/2014/main" id="{169F8293-CB83-7D4A-8E2C-5D1A297DDF2E}"/>
              </a:ext>
            </a:extLst>
          </p:cNvPr>
          <p:cNvPicPr>
            <a:picLocks noChangeAspect="1"/>
          </p:cNvPicPr>
          <p:nvPr/>
        </p:nvPicPr>
        <p:blipFill>
          <a:blip r:embed="rId3"/>
          <a:stretch>
            <a:fillRect/>
          </a:stretch>
        </p:blipFill>
        <p:spPr>
          <a:xfrm>
            <a:off x="1000519" y="3429000"/>
            <a:ext cx="5095481" cy="3362065"/>
          </a:xfrm>
          <a:prstGeom prst="rect">
            <a:avLst/>
          </a:prstGeom>
        </p:spPr>
      </p:pic>
      <p:sp>
        <p:nvSpPr>
          <p:cNvPr id="8" name="ZoneTexte 7">
            <a:extLst>
              <a:ext uri="{FF2B5EF4-FFF2-40B4-BE49-F238E27FC236}">
                <a16:creationId xmlns:a16="http://schemas.microsoft.com/office/drawing/2014/main" id="{D1F41E04-6E1C-A048-99F8-0E6457D0A139}"/>
              </a:ext>
            </a:extLst>
          </p:cNvPr>
          <p:cNvSpPr txBox="1"/>
          <p:nvPr/>
        </p:nvSpPr>
        <p:spPr>
          <a:xfrm>
            <a:off x="6477312" y="311066"/>
            <a:ext cx="4051351" cy="584775"/>
          </a:xfrm>
          <a:prstGeom prst="rect">
            <a:avLst/>
          </a:prstGeom>
          <a:noFill/>
        </p:spPr>
        <p:txBody>
          <a:bodyPr wrap="square" rtlCol="0">
            <a:spAutoFit/>
          </a:bodyPr>
          <a:lstStyle/>
          <a:p>
            <a:r>
              <a:rPr lang="fr-FR" sz="1600" dirty="0"/>
              <a:t>Le tissus que nous allons utiliser du faux cuir à motif serpent.</a:t>
            </a:r>
          </a:p>
        </p:txBody>
      </p:sp>
      <p:sp>
        <p:nvSpPr>
          <p:cNvPr id="9" name="ZoneTexte 8">
            <a:extLst>
              <a:ext uri="{FF2B5EF4-FFF2-40B4-BE49-F238E27FC236}">
                <a16:creationId xmlns:a16="http://schemas.microsoft.com/office/drawing/2014/main" id="{B8DD05D3-4399-814A-82E2-6FB3DAC137F3}"/>
              </a:ext>
            </a:extLst>
          </p:cNvPr>
          <p:cNvSpPr txBox="1"/>
          <p:nvPr/>
        </p:nvSpPr>
        <p:spPr>
          <a:xfrm>
            <a:off x="6477312" y="3709851"/>
            <a:ext cx="4038288" cy="338554"/>
          </a:xfrm>
          <a:prstGeom prst="rect">
            <a:avLst/>
          </a:prstGeom>
          <a:noFill/>
        </p:spPr>
        <p:txBody>
          <a:bodyPr wrap="square" rtlCol="0">
            <a:spAutoFit/>
          </a:bodyPr>
          <a:lstStyle/>
          <a:p>
            <a:r>
              <a:rPr lang="fr-FR" sz="1600" dirty="0"/>
              <a:t>Boutons en métal de couleur or.</a:t>
            </a:r>
          </a:p>
        </p:txBody>
      </p:sp>
      <p:sp>
        <p:nvSpPr>
          <p:cNvPr id="11" name="ZoneTexte 10">
            <a:extLst>
              <a:ext uri="{FF2B5EF4-FFF2-40B4-BE49-F238E27FC236}">
                <a16:creationId xmlns:a16="http://schemas.microsoft.com/office/drawing/2014/main" id="{4565D1D7-3311-3D4E-964F-DB1ADF6E8BD3}"/>
              </a:ext>
            </a:extLst>
          </p:cNvPr>
          <p:cNvSpPr txBox="1"/>
          <p:nvPr/>
        </p:nvSpPr>
        <p:spPr>
          <a:xfrm>
            <a:off x="6441503" y="1454253"/>
            <a:ext cx="4051351" cy="830997"/>
          </a:xfrm>
          <a:prstGeom prst="rect">
            <a:avLst/>
          </a:prstGeom>
          <a:noFill/>
        </p:spPr>
        <p:txBody>
          <a:bodyPr wrap="square" rtlCol="0">
            <a:spAutoFit/>
          </a:bodyPr>
          <a:lstStyle/>
          <a:p>
            <a:r>
              <a:rPr lang="fr-FR" sz="1600" dirty="0"/>
              <a:t>L’entoilage tissé serai la plus approprié parce qu’elle est plus épaisse donc idéal pour faire le col </a:t>
            </a:r>
            <a:r>
              <a:rPr lang="fr-FR" sz="1600" dirty="0" err="1"/>
              <a:t>claudine</a:t>
            </a:r>
            <a:r>
              <a:rPr lang="fr-FR" sz="1600" dirty="0"/>
              <a:t> et les revers de poche. </a:t>
            </a:r>
          </a:p>
        </p:txBody>
      </p:sp>
      <p:sp>
        <p:nvSpPr>
          <p:cNvPr id="12" name="ZoneTexte 11">
            <a:extLst>
              <a:ext uri="{FF2B5EF4-FFF2-40B4-BE49-F238E27FC236}">
                <a16:creationId xmlns:a16="http://schemas.microsoft.com/office/drawing/2014/main" id="{CB1A68B8-48AE-F745-8E73-C8A092488DD5}"/>
              </a:ext>
            </a:extLst>
          </p:cNvPr>
          <p:cNvSpPr txBox="1"/>
          <p:nvPr/>
        </p:nvSpPr>
        <p:spPr>
          <a:xfrm>
            <a:off x="6441503" y="5996226"/>
            <a:ext cx="5750497" cy="1107996"/>
          </a:xfrm>
          <a:prstGeom prst="rect">
            <a:avLst/>
          </a:prstGeom>
          <a:noFill/>
        </p:spPr>
        <p:txBody>
          <a:bodyPr wrap="square" rtlCol="0">
            <a:spAutoFit/>
          </a:bodyPr>
          <a:lstStyle/>
          <a:p>
            <a:r>
              <a:rPr lang="fr-FR" sz="1600" dirty="0"/>
              <a:t>Laver le moins possible, sinon avec une éponge abrasive sans frotter trop fort. Sécher à l’air libre seulement et aucun eau de javel.</a:t>
            </a:r>
          </a:p>
          <a:p>
            <a:endParaRPr lang="fr-FR" dirty="0"/>
          </a:p>
        </p:txBody>
      </p:sp>
      <p:sp>
        <p:nvSpPr>
          <p:cNvPr id="13" name="ZoneTexte 12">
            <a:extLst>
              <a:ext uri="{FF2B5EF4-FFF2-40B4-BE49-F238E27FC236}">
                <a16:creationId xmlns:a16="http://schemas.microsoft.com/office/drawing/2014/main" id="{0BAE4FDF-F6DB-654B-B954-7B197759083C}"/>
              </a:ext>
            </a:extLst>
          </p:cNvPr>
          <p:cNvSpPr txBox="1"/>
          <p:nvPr/>
        </p:nvSpPr>
        <p:spPr>
          <a:xfrm>
            <a:off x="6441503" y="2551275"/>
            <a:ext cx="4087160" cy="646331"/>
          </a:xfrm>
          <a:prstGeom prst="rect">
            <a:avLst/>
          </a:prstGeom>
          <a:noFill/>
        </p:spPr>
        <p:txBody>
          <a:bodyPr wrap="square" rtlCol="0">
            <a:spAutoFit/>
          </a:bodyPr>
          <a:lstStyle/>
          <a:p>
            <a:r>
              <a:rPr lang="fr-FR" dirty="0"/>
              <a:t>La doublure que nous allons utilisé est du </a:t>
            </a:r>
            <a:r>
              <a:rPr lang="fr-FR" dirty="0" err="1"/>
              <a:t>kasha</a:t>
            </a:r>
            <a:r>
              <a:rPr lang="fr-FR" dirty="0"/>
              <a:t> argenté.</a:t>
            </a:r>
          </a:p>
        </p:txBody>
      </p:sp>
      <p:pic>
        <p:nvPicPr>
          <p:cNvPr id="15" name="Image 14">
            <a:extLst>
              <a:ext uri="{FF2B5EF4-FFF2-40B4-BE49-F238E27FC236}">
                <a16:creationId xmlns:a16="http://schemas.microsoft.com/office/drawing/2014/main" id="{93114CD7-B37F-C048-9439-A46AFCF30CD5}"/>
              </a:ext>
            </a:extLst>
          </p:cNvPr>
          <p:cNvPicPr>
            <a:picLocks noChangeAspect="1"/>
          </p:cNvPicPr>
          <p:nvPr/>
        </p:nvPicPr>
        <p:blipFill>
          <a:blip r:embed="rId4"/>
          <a:stretch>
            <a:fillRect/>
          </a:stretch>
        </p:blipFill>
        <p:spPr>
          <a:xfrm>
            <a:off x="10738031" y="1108847"/>
            <a:ext cx="1244600" cy="1176403"/>
          </a:xfrm>
          <a:prstGeom prst="rect">
            <a:avLst/>
          </a:prstGeom>
        </p:spPr>
      </p:pic>
      <p:pic>
        <p:nvPicPr>
          <p:cNvPr id="17" name="Image 16">
            <a:extLst>
              <a:ext uri="{FF2B5EF4-FFF2-40B4-BE49-F238E27FC236}">
                <a16:creationId xmlns:a16="http://schemas.microsoft.com/office/drawing/2014/main" id="{33B24AD7-D2C0-9E40-B03E-E211CA03AB0E}"/>
              </a:ext>
            </a:extLst>
          </p:cNvPr>
          <p:cNvPicPr>
            <a:picLocks noChangeAspect="1"/>
          </p:cNvPicPr>
          <p:nvPr/>
        </p:nvPicPr>
        <p:blipFill>
          <a:blip r:embed="rId5"/>
          <a:stretch>
            <a:fillRect/>
          </a:stretch>
        </p:blipFill>
        <p:spPr>
          <a:xfrm>
            <a:off x="10608856" y="3327356"/>
            <a:ext cx="1525697" cy="1442097"/>
          </a:xfrm>
          <a:prstGeom prst="rect">
            <a:avLst/>
          </a:prstGeom>
        </p:spPr>
      </p:pic>
      <p:sp>
        <p:nvSpPr>
          <p:cNvPr id="18" name="ZoneTexte 17">
            <a:extLst>
              <a:ext uri="{FF2B5EF4-FFF2-40B4-BE49-F238E27FC236}">
                <a16:creationId xmlns:a16="http://schemas.microsoft.com/office/drawing/2014/main" id="{97DBB12A-BC81-B04D-B5C1-7EE508A05FA9}"/>
              </a:ext>
            </a:extLst>
          </p:cNvPr>
          <p:cNvSpPr txBox="1"/>
          <p:nvPr/>
        </p:nvSpPr>
        <p:spPr>
          <a:xfrm>
            <a:off x="6441503" y="4853040"/>
            <a:ext cx="5505319" cy="830997"/>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Nous allons avoir besoin d’une aiguille pour le cuir et une machine pour boutonnière. </a:t>
            </a:r>
          </a:p>
        </p:txBody>
      </p:sp>
      <p:sp>
        <p:nvSpPr>
          <p:cNvPr id="19" name="ZoneTexte 18">
            <a:extLst>
              <a:ext uri="{FF2B5EF4-FFF2-40B4-BE49-F238E27FC236}">
                <a16:creationId xmlns:a16="http://schemas.microsoft.com/office/drawing/2014/main" id="{78BE3DCA-C935-6C47-AC6F-D3E892938B63}"/>
              </a:ext>
            </a:extLst>
          </p:cNvPr>
          <p:cNvSpPr txBox="1"/>
          <p:nvPr/>
        </p:nvSpPr>
        <p:spPr>
          <a:xfrm>
            <a:off x="568036" y="429491"/>
            <a:ext cx="4918364" cy="2031325"/>
          </a:xfrm>
          <a:prstGeom prst="rect">
            <a:avLst/>
          </a:prstGeom>
          <a:noFill/>
        </p:spPr>
        <p:txBody>
          <a:bodyPr wrap="square" rtlCol="0">
            <a:spAutoFit/>
          </a:bodyPr>
          <a:lstStyle/>
          <a:p>
            <a:r>
              <a:rPr lang="fr-FR" dirty="0"/>
              <a:t>J’ai choisi un faux cuir avec imprimé serpent parce que ca fait extravagant. La doublure </a:t>
            </a:r>
            <a:r>
              <a:rPr lang="fr-FR" dirty="0" err="1"/>
              <a:t>kesha</a:t>
            </a:r>
            <a:r>
              <a:rPr lang="fr-FR" dirty="0"/>
              <a:t> peut-être plus chaud pendant les soirée de printemps. </a:t>
            </a:r>
          </a:p>
          <a:p>
            <a:endParaRPr lang="fr-FR" dirty="0"/>
          </a:p>
          <a:p>
            <a:r>
              <a:rPr lang="fr-FR" dirty="0"/>
              <a:t>Je n’es pas trouvé de tissu imperméable mais nous pouvons utiliser un gel colle imperméable pour mettre par-dessus le tissus.</a:t>
            </a:r>
          </a:p>
        </p:txBody>
      </p:sp>
    </p:spTree>
    <p:extLst>
      <p:ext uri="{BB962C8B-B14F-4D97-AF65-F5344CB8AC3E}">
        <p14:creationId xmlns:p14="http://schemas.microsoft.com/office/powerpoint/2010/main" val="1576102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99C459B-7536-2247-A194-08C0B91C914B}"/>
              </a:ext>
            </a:extLst>
          </p:cNvPr>
          <p:cNvGraphicFramePr>
            <a:graphicFrameLocks noGrp="1"/>
          </p:cNvGraphicFramePr>
          <p:nvPr>
            <p:extLst>
              <p:ext uri="{D42A27DB-BD31-4B8C-83A1-F6EECF244321}">
                <p14:modId xmlns:p14="http://schemas.microsoft.com/office/powerpoint/2010/main" val="1121981001"/>
              </p:ext>
            </p:extLst>
          </p:nvPr>
        </p:nvGraphicFramePr>
        <p:xfrm>
          <a:off x="958121" y="626412"/>
          <a:ext cx="10499780" cy="6026930"/>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Manteau style cape</a:t>
                      </a:r>
                    </a:p>
                    <a:p>
                      <a:r>
                        <a:rPr lang="fr-FR" dirty="0"/>
                        <a:t>Nom : Cape en cachemire</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3 mètres</a:t>
                      </a:r>
                    </a:p>
                  </a:txBody>
                  <a:tcPr/>
                </a:tc>
                <a:tc>
                  <a:txBody>
                    <a:bodyPr/>
                    <a:lstStyle/>
                    <a:p>
                      <a:r>
                        <a:rPr lang="fr-FR" dirty="0"/>
                        <a:t>99,99$</a:t>
                      </a:r>
                    </a:p>
                  </a:txBody>
                  <a:tcPr/>
                </a:tc>
                <a:tc>
                  <a:txBody>
                    <a:bodyPr/>
                    <a:lstStyle/>
                    <a:p>
                      <a:r>
                        <a:rPr lang="fr-FR" dirty="0"/>
                        <a:t>299,97$</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r>
                        <a:rPr lang="fr-FR" dirty="0"/>
                        <a:t>2 mètres</a:t>
                      </a:r>
                    </a:p>
                  </a:txBody>
                  <a:tcPr/>
                </a:tc>
                <a:tc>
                  <a:txBody>
                    <a:bodyPr/>
                    <a:lstStyle/>
                    <a:p>
                      <a:r>
                        <a:rPr lang="fr-FR" dirty="0"/>
                        <a:t>25,99$</a:t>
                      </a:r>
                    </a:p>
                  </a:txBody>
                  <a:tcPr/>
                </a:tc>
                <a:tc>
                  <a:txBody>
                    <a:bodyPr/>
                    <a:lstStyle/>
                    <a:p>
                      <a:r>
                        <a:rPr lang="fr-FR" dirty="0"/>
                        <a:t>51,98$</a:t>
                      </a:r>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1 mètres</a:t>
                      </a:r>
                    </a:p>
                  </a:txBody>
                  <a:tcPr/>
                </a:tc>
                <a:tc>
                  <a:txBody>
                    <a:bodyPr/>
                    <a:lstStyle/>
                    <a:p>
                      <a:r>
                        <a:rPr lang="fr-FR" dirty="0"/>
                        <a:t>8,99$</a:t>
                      </a:r>
                    </a:p>
                  </a:txBody>
                  <a:tcPr/>
                </a:tc>
                <a:tc>
                  <a:txBody>
                    <a:bodyPr/>
                    <a:lstStyle/>
                    <a:p>
                      <a:r>
                        <a:rPr lang="fr-FR" dirty="0"/>
                        <a:t>8,99$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r>
                        <a:rPr lang="fr-FR" dirty="0"/>
                        <a:t>4</a:t>
                      </a:r>
                    </a:p>
                  </a:txBody>
                  <a:tcPr/>
                </a:tc>
                <a:tc>
                  <a:txBody>
                    <a:bodyPr/>
                    <a:lstStyle/>
                    <a:p>
                      <a:r>
                        <a:rPr lang="fr-FR" dirty="0"/>
                        <a:t>40$</a:t>
                      </a:r>
                    </a:p>
                  </a:txBody>
                  <a:tcPr/>
                </a:tc>
                <a:tc>
                  <a:txBody>
                    <a:bodyPr/>
                    <a:lstStyle/>
                    <a:p>
                      <a:r>
                        <a:rPr lang="fr-FR" dirty="0"/>
                        <a:t>160$</a:t>
                      </a:r>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300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627,73$</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2249615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212EF0B-7EF7-874D-A0DB-8BFF89385BED}"/>
              </a:ext>
            </a:extLst>
          </p:cNvPr>
          <p:cNvPicPr>
            <a:picLocks noChangeAspect="1"/>
          </p:cNvPicPr>
          <p:nvPr/>
        </p:nvPicPr>
        <p:blipFill>
          <a:blip r:embed="rId2"/>
          <a:stretch>
            <a:fillRect/>
          </a:stretch>
        </p:blipFill>
        <p:spPr>
          <a:xfrm>
            <a:off x="6430780" y="-12788"/>
            <a:ext cx="5761220" cy="6870788"/>
          </a:xfrm>
          <a:prstGeom prst="rect">
            <a:avLst/>
          </a:prstGeom>
        </p:spPr>
      </p:pic>
      <p:pic>
        <p:nvPicPr>
          <p:cNvPr id="7" name="Image 6">
            <a:extLst>
              <a:ext uri="{FF2B5EF4-FFF2-40B4-BE49-F238E27FC236}">
                <a16:creationId xmlns:a16="http://schemas.microsoft.com/office/drawing/2014/main" id="{48DA6E69-2A16-3E47-A679-2C3732BCD071}"/>
              </a:ext>
            </a:extLst>
          </p:cNvPr>
          <p:cNvPicPr>
            <a:picLocks noChangeAspect="1"/>
          </p:cNvPicPr>
          <p:nvPr/>
        </p:nvPicPr>
        <p:blipFill>
          <a:blip r:embed="rId3"/>
          <a:stretch>
            <a:fillRect/>
          </a:stretch>
        </p:blipFill>
        <p:spPr>
          <a:xfrm>
            <a:off x="1937666" y="2926084"/>
            <a:ext cx="4137702" cy="3252575"/>
          </a:xfrm>
          <a:prstGeom prst="rect">
            <a:avLst/>
          </a:prstGeom>
        </p:spPr>
      </p:pic>
      <p:sp>
        <p:nvSpPr>
          <p:cNvPr id="8" name="ZoneTexte 7">
            <a:extLst>
              <a:ext uri="{FF2B5EF4-FFF2-40B4-BE49-F238E27FC236}">
                <a16:creationId xmlns:a16="http://schemas.microsoft.com/office/drawing/2014/main" id="{5B8EE40B-4A47-B141-A82A-CC64A1A817E2}"/>
              </a:ext>
            </a:extLst>
          </p:cNvPr>
          <p:cNvSpPr txBox="1"/>
          <p:nvPr/>
        </p:nvSpPr>
        <p:spPr>
          <a:xfrm>
            <a:off x="6430780" y="290945"/>
            <a:ext cx="4389620" cy="830997"/>
          </a:xfrm>
          <a:prstGeom prst="rect">
            <a:avLst/>
          </a:prstGeom>
          <a:noFill/>
        </p:spPr>
        <p:txBody>
          <a:bodyPr wrap="square" rtlCol="0">
            <a:spAutoFit/>
          </a:bodyPr>
          <a:lstStyle/>
          <a:p>
            <a:r>
              <a:rPr lang="fr-FR" sz="1600" dirty="0"/>
              <a:t>Les tissus que nous allons utilisé est le tricot mince argenté pour les empiècements du haut et pour le bas, du polyester noir.</a:t>
            </a:r>
          </a:p>
        </p:txBody>
      </p:sp>
      <p:sp>
        <p:nvSpPr>
          <p:cNvPr id="9" name="ZoneTexte 8">
            <a:extLst>
              <a:ext uri="{FF2B5EF4-FFF2-40B4-BE49-F238E27FC236}">
                <a16:creationId xmlns:a16="http://schemas.microsoft.com/office/drawing/2014/main" id="{6B833439-AA34-D041-A92F-2CD309E07961}"/>
              </a:ext>
            </a:extLst>
          </p:cNvPr>
          <p:cNvSpPr txBox="1"/>
          <p:nvPr/>
        </p:nvSpPr>
        <p:spPr>
          <a:xfrm>
            <a:off x="6319943" y="1412522"/>
            <a:ext cx="4057111" cy="584775"/>
          </a:xfrm>
          <a:prstGeom prst="rect">
            <a:avLst/>
          </a:prstGeom>
          <a:noFill/>
        </p:spPr>
        <p:txBody>
          <a:bodyPr wrap="square" rtlCol="0">
            <a:spAutoFit/>
          </a:bodyPr>
          <a:lstStyle/>
          <a:p>
            <a:r>
              <a:rPr lang="fr-FR" sz="1600" dirty="0"/>
              <a:t>Nous allons utilisé de l’entoilage tricoté, c’est plus adapté aux tissus minces. </a:t>
            </a:r>
          </a:p>
        </p:txBody>
      </p:sp>
      <p:sp>
        <p:nvSpPr>
          <p:cNvPr id="10" name="ZoneTexte 9">
            <a:extLst>
              <a:ext uri="{FF2B5EF4-FFF2-40B4-BE49-F238E27FC236}">
                <a16:creationId xmlns:a16="http://schemas.microsoft.com/office/drawing/2014/main" id="{E84795A8-3B32-2341-B1FD-B2DA9BEF7D72}"/>
              </a:ext>
            </a:extLst>
          </p:cNvPr>
          <p:cNvSpPr txBox="1"/>
          <p:nvPr/>
        </p:nvSpPr>
        <p:spPr>
          <a:xfrm>
            <a:off x="6319943" y="2556752"/>
            <a:ext cx="4112529" cy="369332"/>
          </a:xfrm>
          <a:prstGeom prst="rect">
            <a:avLst/>
          </a:prstGeom>
          <a:noFill/>
        </p:spPr>
        <p:txBody>
          <a:bodyPr wrap="square" rtlCol="0">
            <a:spAutoFit/>
          </a:bodyPr>
          <a:lstStyle/>
          <a:p>
            <a:r>
              <a:rPr lang="fr-FR" sz="1600" dirty="0"/>
              <a:t>Aucune doublure n’es nécessaire</a:t>
            </a:r>
            <a:r>
              <a:rPr lang="fr-FR" dirty="0"/>
              <a:t>.</a:t>
            </a:r>
          </a:p>
        </p:txBody>
      </p:sp>
      <p:sp>
        <p:nvSpPr>
          <p:cNvPr id="11" name="ZoneTexte 10">
            <a:extLst>
              <a:ext uri="{FF2B5EF4-FFF2-40B4-BE49-F238E27FC236}">
                <a16:creationId xmlns:a16="http://schemas.microsoft.com/office/drawing/2014/main" id="{999B5372-244B-144A-B67E-9874E70D470D}"/>
              </a:ext>
            </a:extLst>
          </p:cNvPr>
          <p:cNvSpPr txBox="1"/>
          <p:nvPr/>
        </p:nvSpPr>
        <p:spPr>
          <a:xfrm>
            <a:off x="6319943" y="3651417"/>
            <a:ext cx="3893127" cy="338554"/>
          </a:xfrm>
          <a:prstGeom prst="rect">
            <a:avLst/>
          </a:prstGeom>
          <a:noFill/>
        </p:spPr>
        <p:txBody>
          <a:bodyPr wrap="square" rtlCol="0">
            <a:spAutoFit/>
          </a:bodyPr>
          <a:lstStyle/>
          <a:p>
            <a:r>
              <a:rPr lang="fr-FR" sz="1600" dirty="0"/>
              <a:t>Un zipper est nécessaire au dos du body-suit </a:t>
            </a:r>
          </a:p>
        </p:txBody>
      </p:sp>
      <p:sp>
        <p:nvSpPr>
          <p:cNvPr id="12" name="ZoneTexte 11">
            <a:extLst>
              <a:ext uri="{FF2B5EF4-FFF2-40B4-BE49-F238E27FC236}">
                <a16:creationId xmlns:a16="http://schemas.microsoft.com/office/drawing/2014/main" id="{15D88872-7174-1040-89A4-CB43B59A3365}"/>
              </a:ext>
            </a:extLst>
          </p:cNvPr>
          <p:cNvSpPr txBox="1"/>
          <p:nvPr/>
        </p:nvSpPr>
        <p:spPr>
          <a:xfrm>
            <a:off x="6430780" y="5982280"/>
            <a:ext cx="5638800" cy="584775"/>
          </a:xfrm>
          <a:prstGeom prst="rect">
            <a:avLst/>
          </a:prstGeom>
          <a:noFill/>
        </p:spPr>
        <p:txBody>
          <a:bodyPr wrap="square" rtlCol="0">
            <a:spAutoFit/>
          </a:bodyPr>
          <a:lstStyle/>
          <a:p>
            <a:r>
              <a:rPr lang="fr-FR" sz="1600" dirty="0"/>
              <a:t>Lavage à l’eau froide, laisser sécher à l’air libre, repassage à la vapeur seulement. Aucun eau de javel. </a:t>
            </a:r>
          </a:p>
        </p:txBody>
      </p:sp>
      <p:pic>
        <p:nvPicPr>
          <p:cNvPr id="14" name="Image 13">
            <a:extLst>
              <a:ext uri="{FF2B5EF4-FFF2-40B4-BE49-F238E27FC236}">
                <a16:creationId xmlns:a16="http://schemas.microsoft.com/office/drawing/2014/main" id="{C9B4C878-F670-CB4F-93CE-ED7649323F4D}"/>
              </a:ext>
            </a:extLst>
          </p:cNvPr>
          <p:cNvPicPr>
            <a:picLocks noChangeAspect="1"/>
          </p:cNvPicPr>
          <p:nvPr/>
        </p:nvPicPr>
        <p:blipFill>
          <a:blip r:embed="rId4"/>
          <a:stretch>
            <a:fillRect/>
          </a:stretch>
        </p:blipFill>
        <p:spPr>
          <a:xfrm>
            <a:off x="10457645" y="3256465"/>
            <a:ext cx="1664575" cy="1467012"/>
          </a:xfrm>
          <a:prstGeom prst="rect">
            <a:avLst/>
          </a:prstGeom>
        </p:spPr>
      </p:pic>
      <p:pic>
        <p:nvPicPr>
          <p:cNvPr id="16" name="Image 15">
            <a:extLst>
              <a:ext uri="{FF2B5EF4-FFF2-40B4-BE49-F238E27FC236}">
                <a16:creationId xmlns:a16="http://schemas.microsoft.com/office/drawing/2014/main" id="{A60C2711-BD67-7A4A-9E4D-E1FC66D8C0CE}"/>
              </a:ext>
            </a:extLst>
          </p:cNvPr>
          <p:cNvPicPr>
            <a:picLocks noChangeAspect="1"/>
          </p:cNvPicPr>
          <p:nvPr/>
        </p:nvPicPr>
        <p:blipFill>
          <a:blip r:embed="rId5"/>
          <a:stretch>
            <a:fillRect/>
          </a:stretch>
        </p:blipFill>
        <p:spPr>
          <a:xfrm>
            <a:off x="10599869" y="948967"/>
            <a:ext cx="1469711" cy="1389178"/>
          </a:xfrm>
          <a:prstGeom prst="rect">
            <a:avLst/>
          </a:prstGeom>
        </p:spPr>
      </p:pic>
      <p:sp>
        <p:nvSpPr>
          <p:cNvPr id="17" name="ZoneTexte 16">
            <a:extLst>
              <a:ext uri="{FF2B5EF4-FFF2-40B4-BE49-F238E27FC236}">
                <a16:creationId xmlns:a16="http://schemas.microsoft.com/office/drawing/2014/main" id="{56B6AEA7-A494-E848-BC77-DDCE70E45EB7}"/>
              </a:ext>
            </a:extLst>
          </p:cNvPr>
          <p:cNvSpPr txBox="1"/>
          <p:nvPr/>
        </p:nvSpPr>
        <p:spPr>
          <a:xfrm>
            <a:off x="6430780" y="4832071"/>
            <a:ext cx="5638800" cy="584775"/>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pour que le tricot et le polyester de s’effilochent pas. </a:t>
            </a:r>
          </a:p>
        </p:txBody>
      </p:sp>
      <p:sp>
        <p:nvSpPr>
          <p:cNvPr id="18" name="ZoneTexte 17">
            <a:extLst>
              <a:ext uri="{FF2B5EF4-FFF2-40B4-BE49-F238E27FC236}">
                <a16:creationId xmlns:a16="http://schemas.microsoft.com/office/drawing/2014/main" id="{B41E94E9-418F-7647-A903-77DB8C97243E}"/>
              </a:ext>
            </a:extLst>
          </p:cNvPr>
          <p:cNvSpPr txBox="1"/>
          <p:nvPr/>
        </p:nvSpPr>
        <p:spPr>
          <a:xfrm>
            <a:off x="166255" y="223634"/>
            <a:ext cx="5486400" cy="1200329"/>
          </a:xfrm>
          <a:prstGeom prst="rect">
            <a:avLst/>
          </a:prstGeom>
          <a:noFill/>
        </p:spPr>
        <p:txBody>
          <a:bodyPr wrap="square" rtlCol="0">
            <a:spAutoFit/>
          </a:bodyPr>
          <a:lstStyle/>
          <a:p>
            <a:r>
              <a:rPr lang="fr-FR" dirty="0"/>
              <a:t>J’ai choisi le polyester et le tricot mince parce qu’ils sont mince donc idéal pour l’été. Ils vont </a:t>
            </a:r>
            <a:r>
              <a:rPr lang="fr-FR" dirty="0" err="1"/>
              <a:t>premettrent</a:t>
            </a:r>
            <a:r>
              <a:rPr lang="fr-FR" dirty="0"/>
              <a:t> d’être plus ajusté pour un meilleur rendu au body-suit. Avec leurs rendu lustré, ils ont l’air d’être luxueux.  </a:t>
            </a:r>
          </a:p>
        </p:txBody>
      </p:sp>
    </p:spTree>
    <p:extLst>
      <p:ext uri="{BB962C8B-B14F-4D97-AF65-F5344CB8AC3E}">
        <p14:creationId xmlns:p14="http://schemas.microsoft.com/office/powerpoint/2010/main" val="910102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CA50C04-B603-2949-BBBB-54C7E5E5BD62}"/>
              </a:ext>
            </a:extLst>
          </p:cNvPr>
          <p:cNvGraphicFramePr>
            <a:graphicFrameLocks noGrp="1"/>
          </p:cNvGraphicFramePr>
          <p:nvPr>
            <p:extLst>
              <p:ext uri="{D42A27DB-BD31-4B8C-83A1-F6EECF244321}">
                <p14:modId xmlns:p14="http://schemas.microsoft.com/office/powerpoint/2010/main" val="3872240951"/>
              </p:ext>
            </p:extLst>
          </p:nvPr>
        </p:nvGraphicFramePr>
        <p:xfrm>
          <a:off x="958121" y="686372"/>
          <a:ext cx="10499780" cy="6026930"/>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Body-suit asymétrique</a:t>
                      </a:r>
                    </a:p>
                    <a:p>
                      <a:r>
                        <a:rPr lang="fr-FR" dirty="0"/>
                        <a:t>Nom: Body B</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1 mètres</a:t>
                      </a:r>
                    </a:p>
                    <a:p>
                      <a:r>
                        <a:rPr lang="fr-FR" dirty="0"/>
                        <a:t>1 mètres</a:t>
                      </a:r>
                    </a:p>
                  </a:txBody>
                  <a:tcPr/>
                </a:tc>
                <a:tc>
                  <a:txBody>
                    <a:bodyPr/>
                    <a:lstStyle/>
                    <a:p>
                      <a:r>
                        <a:rPr lang="fr-FR" dirty="0"/>
                        <a:t>33,99$</a:t>
                      </a:r>
                    </a:p>
                    <a:p>
                      <a:r>
                        <a:rPr lang="fr-FR" dirty="0"/>
                        <a:t>40,99$</a:t>
                      </a:r>
                    </a:p>
                  </a:txBody>
                  <a:tcPr/>
                </a:tc>
                <a:tc>
                  <a:txBody>
                    <a:bodyPr/>
                    <a:lstStyle/>
                    <a:p>
                      <a:r>
                        <a:rPr lang="fr-FR" dirty="0"/>
                        <a:t>74,98$</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1 mètres</a:t>
                      </a:r>
                    </a:p>
                  </a:txBody>
                  <a:tcPr/>
                </a:tc>
                <a:tc>
                  <a:txBody>
                    <a:bodyPr/>
                    <a:lstStyle/>
                    <a:p>
                      <a:r>
                        <a:rPr lang="fr-FR" dirty="0"/>
                        <a:t>10,99$</a:t>
                      </a:r>
                    </a:p>
                  </a:txBody>
                  <a:tcPr/>
                </a:tc>
                <a:tc>
                  <a:txBody>
                    <a:bodyPr/>
                    <a:lstStyle/>
                    <a:p>
                      <a:r>
                        <a:rPr lang="fr-FR" dirty="0"/>
                        <a:t>10,99$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200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r>
                        <a:rPr lang="fr-FR" dirty="0"/>
                        <a:t>1 zipper</a:t>
                      </a:r>
                    </a:p>
                  </a:txBody>
                  <a:tcPr/>
                </a:tc>
                <a:tc>
                  <a:txBody>
                    <a:bodyPr/>
                    <a:lstStyle/>
                    <a:p>
                      <a:r>
                        <a:rPr lang="fr-FR" dirty="0"/>
                        <a:t>50,99$</a:t>
                      </a:r>
                    </a:p>
                  </a:txBody>
                  <a:tcPr/>
                </a:tc>
                <a:tc>
                  <a:txBody>
                    <a:bodyPr/>
                    <a:lstStyle/>
                    <a:p>
                      <a:r>
                        <a:rPr lang="fr-FR" dirty="0"/>
                        <a:t>50,99$</a:t>
                      </a:r>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243,75$</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225374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14274A4-A58B-614A-9EE3-714AA7A54050}"/>
              </a:ext>
            </a:extLst>
          </p:cNvPr>
          <p:cNvSpPr txBox="1"/>
          <p:nvPr/>
        </p:nvSpPr>
        <p:spPr>
          <a:xfrm>
            <a:off x="704538" y="644577"/>
            <a:ext cx="9368852" cy="523220"/>
          </a:xfrm>
          <a:prstGeom prst="rect">
            <a:avLst/>
          </a:prstGeom>
          <a:noFill/>
        </p:spPr>
        <p:txBody>
          <a:bodyPr wrap="square" rtlCol="0">
            <a:spAutoFit/>
          </a:bodyPr>
          <a:lstStyle/>
          <a:p>
            <a:r>
              <a:rPr lang="fr-FR" sz="2800" dirty="0"/>
              <a:t>Lien avec les tendances pour la collection </a:t>
            </a:r>
            <a:r>
              <a:rPr lang="fr-FR" sz="2800" dirty="0" err="1"/>
              <a:t>casual</a:t>
            </a:r>
            <a:r>
              <a:rPr lang="fr-FR" sz="2800" dirty="0"/>
              <a:t>  </a:t>
            </a:r>
          </a:p>
        </p:txBody>
      </p:sp>
      <p:sp>
        <p:nvSpPr>
          <p:cNvPr id="5" name="ZoneTexte 4">
            <a:extLst>
              <a:ext uri="{FF2B5EF4-FFF2-40B4-BE49-F238E27FC236}">
                <a16:creationId xmlns:a16="http://schemas.microsoft.com/office/drawing/2014/main" id="{A16663F3-DF39-B749-AE86-7837F1C359A3}"/>
              </a:ext>
            </a:extLst>
          </p:cNvPr>
          <p:cNvSpPr txBox="1"/>
          <p:nvPr/>
        </p:nvSpPr>
        <p:spPr>
          <a:xfrm>
            <a:off x="704538" y="1708879"/>
            <a:ext cx="8664314" cy="1477328"/>
          </a:xfrm>
          <a:prstGeom prst="rect">
            <a:avLst/>
          </a:prstGeom>
          <a:noFill/>
        </p:spPr>
        <p:txBody>
          <a:bodyPr wrap="square" rtlCol="0">
            <a:spAutoFit/>
          </a:bodyPr>
          <a:lstStyle/>
          <a:p>
            <a:r>
              <a:rPr lang="fr-FR" dirty="0"/>
              <a:t>Pour cette collection, je vais m’inspirer des tendances suivantes:</a:t>
            </a:r>
          </a:p>
          <a:p>
            <a:endParaRPr lang="fr-FR" dirty="0"/>
          </a:p>
          <a:p>
            <a:r>
              <a:rPr lang="fr-FR" dirty="0"/>
              <a:t>Le denim, le cuir (</a:t>
            </a:r>
            <a:r>
              <a:rPr lang="fr-FR" dirty="0" err="1"/>
              <a:t>biker</a:t>
            </a:r>
            <a:r>
              <a:rPr lang="fr-FR" dirty="0"/>
              <a:t>), l’or métallique et les franges. </a:t>
            </a:r>
          </a:p>
          <a:p>
            <a:endParaRPr lang="fr-FR" dirty="0"/>
          </a:p>
          <a:p>
            <a:r>
              <a:rPr lang="fr-FR" dirty="0"/>
              <a:t>Comme tissus, je vais utiliser du faux cuir, du denim et du polyester</a:t>
            </a:r>
          </a:p>
        </p:txBody>
      </p:sp>
      <p:sp>
        <p:nvSpPr>
          <p:cNvPr id="6" name="ZoneTexte 5">
            <a:extLst>
              <a:ext uri="{FF2B5EF4-FFF2-40B4-BE49-F238E27FC236}">
                <a16:creationId xmlns:a16="http://schemas.microsoft.com/office/drawing/2014/main" id="{9712AA72-7ED9-E147-B0DE-BD0E4F984DF3}"/>
              </a:ext>
            </a:extLst>
          </p:cNvPr>
          <p:cNvSpPr txBox="1"/>
          <p:nvPr/>
        </p:nvSpPr>
        <p:spPr>
          <a:xfrm>
            <a:off x="568035" y="3796145"/>
            <a:ext cx="10280073" cy="646331"/>
          </a:xfrm>
          <a:prstGeom prst="rect">
            <a:avLst/>
          </a:prstGeom>
          <a:noFill/>
        </p:spPr>
        <p:txBody>
          <a:bodyPr wrap="square" rtlCol="0">
            <a:spAutoFit/>
          </a:bodyPr>
          <a:lstStyle/>
          <a:p>
            <a:r>
              <a:rPr lang="fr-FR" dirty="0"/>
              <a:t>Pour cette collection j’ai voulu m’inspirer du style punk et du style </a:t>
            </a:r>
            <a:r>
              <a:rPr lang="fr-FR" dirty="0" err="1"/>
              <a:t>biker</a:t>
            </a:r>
            <a:r>
              <a:rPr lang="fr-FR" dirty="0"/>
              <a:t> qui est une tendance très populaire. Les couleurs sombre, l’argenté et le gold  sont très populaire pour 2023. </a:t>
            </a:r>
          </a:p>
        </p:txBody>
      </p:sp>
    </p:spTree>
    <p:extLst>
      <p:ext uri="{BB962C8B-B14F-4D97-AF65-F5344CB8AC3E}">
        <p14:creationId xmlns:p14="http://schemas.microsoft.com/office/powerpoint/2010/main" val="1735908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A9443ED-3426-2D48-95AE-55CCFDF18E83}"/>
              </a:ext>
            </a:extLst>
          </p:cNvPr>
          <p:cNvPicPr>
            <a:picLocks noChangeAspect="1"/>
          </p:cNvPicPr>
          <p:nvPr/>
        </p:nvPicPr>
        <p:blipFill>
          <a:blip r:embed="rId2"/>
          <a:stretch>
            <a:fillRect/>
          </a:stretch>
        </p:blipFill>
        <p:spPr>
          <a:xfrm>
            <a:off x="6327510" y="0"/>
            <a:ext cx="5750497" cy="6858000"/>
          </a:xfrm>
          <a:prstGeom prst="rect">
            <a:avLst/>
          </a:prstGeom>
        </p:spPr>
      </p:pic>
      <p:pic>
        <p:nvPicPr>
          <p:cNvPr id="7" name="Image 6">
            <a:extLst>
              <a:ext uri="{FF2B5EF4-FFF2-40B4-BE49-F238E27FC236}">
                <a16:creationId xmlns:a16="http://schemas.microsoft.com/office/drawing/2014/main" id="{768BE7BE-8143-104E-A519-69054B8E66FA}"/>
              </a:ext>
            </a:extLst>
          </p:cNvPr>
          <p:cNvPicPr>
            <a:picLocks noChangeAspect="1"/>
          </p:cNvPicPr>
          <p:nvPr/>
        </p:nvPicPr>
        <p:blipFill>
          <a:blip r:embed="rId3"/>
          <a:stretch>
            <a:fillRect/>
          </a:stretch>
        </p:blipFill>
        <p:spPr>
          <a:xfrm>
            <a:off x="2183096" y="1450923"/>
            <a:ext cx="3694243" cy="4882826"/>
          </a:xfrm>
          <a:prstGeom prst="rect">
            <a:avLst/>
          </a:prstGeom>
        </p:spPr>
      </p:pic>
      <p:sp>
        <p:nvSpPr>
          <p:cNvPr id="8" name="ZoneTexte 7">
            <a:extLst>
              <a:ext uri="{FF2B5EF4-FFF2-40B4-BE49-F238E27FC236}">
                <a16:creationId xmlns:a16="http://schemas.microsoft.com/office/drawing/2014/main" id="{F3B27348-2ABE-2E49-BA65-C0DB5DA42AA5}"/>
              </a:ext>
            </a:extLst>
          </p:cNvPr>
          <p:cNvSpPr txBox="1"/>
          <p:nvPr/>
        </p:nvSpPr>
        <p:spPr>
          <a:xfrm>
            <a:off x="6376962" y="302343"/>
            <a:ext cx="3879273" cy="584775"/>
          </a:xfrm>
          <a:prstGeom prst="rect">
            <a:avLst/>
          </a:prstGeom>
          <a:noFill/>
        </p:spPr>
        <p:txBody>
          <a:bodyPr wrap="square" rtlCol="0">
            <a:spAutoFit/>
          </a:bodyPr>
          <a:lstStyle/>
          <a:p>
            <a:r>
              <a:rPr lang="fr-FR" sz="1600" dirty="0"/>
              <a:t>Denim très mince de couleur gris, il est léger pour permettre l’ampleur du pantalon. </a:t>
            </a:r>
          </a:p>
        </p:txBody>
      </p:sp>
      <p:sp>
        <p:nvSpPr>
          <p:cNvPr id="9" name="ZoneTexte 8">
            <a:extLst>
              <a:ext uri="{FF2B5EF4-FFF2-40B4-BE49-F238E27FC236}">
                <a16:creationId xmlns:a16="http://schemas.microsoft.com/office/drawing/2014/main" id="{8C9E7B9C-9523-1B4B-8497-443E77DB7ACC}"/>
              </a:ext>
            </a:extLst>
          </p:cNvPr>
          <p:cNvSpPr txBox="1"/>
          <p:nvPr/>
        </p:nvSpPr>
        <p:spPr>
          <a:xfrm>
            <a:off x="6376962" y="1450923"/>
            <a:ext cx="4083220" cy="584775"/>
          </a:xfrm>
          <a:prstGeom prst="rect">
            <a:avLst/>
          </a:prstGeom>
          <a:noFill/>
        </p:spPr>
        <p:txBody>
          <a:bodyPr wrap="square" rtlCol="0">
            <a:spAutoFit/>
          </a:bodyPr>
          <a:lstStyle/>
          <a:p>
            <a:r>
              <a:rPr lang="fr-FR" sz="1600" dirty="0"/>
              <a:t>L’entoilage la plus approprié serai le tissé pour la bande de taille.</a:t>
            </a:r>
          </a:p>
        </p:txBody>
      </p:sp>
      <p:sp>
        <p:nvSpPr>
          <p:cNvPr id="10" name="ZoneTexte 9">
            <a:extLst>
              <a:ext uri="{FF2B5EF4-FFF2-40B4-BE49-F238E27FC236}">
                <a16:creationId xmlns:a16="http://schemas.microsoft.com/office/drawing/2014/main" id="{5005C5D5-C484-AD4B-A2B7-F86A54CFD5D2}"/>
              </a:ext>
            </a:extLst>
          </p:cNvPr>
          <p:cNvSpPr txBox="1"/>
          <p:nvPr/>
        </p:nvSpPr>
        <p:spPr>
          <a:xfrm>
            <a:off x="6376962" y="2599503"/>
            <a:ext cx="3758453" cy="338554"/>
          </a:xfrm>
          <a:prstGeom prst="rect">
            <a:avLst/>
          </a:prstGeom>
          <a:noFill/>
        </p:spPr>
        <p:txBody>
          <a:bodyPr wrap="square" rtlCol="0">
            <a:spAutoFit/>
          </a:bodyPr>
          <a:lstStyle/>
          <a:p>
            <a:r>
              <a:rPr lang="fr-FR" sz="1600" dirty="0"/>
              <a:t>Aucune entoilage n’est nécessaire.</a:t>
            </a:r>
          </a:p>
        </p:txBody>
      </p:sp>
      <p:sp>
        <p:nvSpPr>
          <p:cNvPr id="11" name="ZoneTexte 10">
            <a:extLst>
              <a:ext uri="{FF2B5EF4-FFF2-40B4-BE49-F238E27FC236}">
                <a16:creationId xmlns:a16="http://schemas.microsoft.com/office/drawing/2014/main" id="{673BAE61-0A7B-D146-8A73-036E9A55329F}"/>
              </a:ext>
            </a:extLst>
          </p:cNvPr>
          <p:cNvSpPr txBox="1"/>
          <p:nvPr/>
        </p:nvSpPr>
        <p:spPr>
          <a:xfrm>
            <a:off x="6497782" y="3699164"/>
            <a:ext cx="3962400" cy="584775"/>
          </a:xfrm>
          <a:prstGeom prst="rect">
            <a:avLst/>
          </a:prstGeom>
          <a:noFill/>
        </p:spPr>
        <p:txBody>
          <a:bodyPr wrap="square" rtlCol="0">
            <a:spAutoFit/>
          </a:bodyPr>
          <a:lstStyle/>
          <a:p>
            <a:r>
              <a:rPr lang="fr-FR" sz="1600" dirty="0"/>
              <a:t>Un zipper pour la fermeture arrière est nécessaire.</a:t>
            </a:r>
          </a:p>
        </p:txBody>
      </p:sp>
      <p:sp>
        <p:nvSpPr>
          <p:cNvPr id="12" name="ZoneTexte 11">
            <a:extLst>
              <a:ext uri="{FF2B5EF4-FFF2-40B4-BE49-F238E27FC236}">
                <a16:creationId xmlns:a16="http://schemas.microsoft.com/office/drawing/2014/main" id="{E4E49CB4-D078-184B-BC31-193FFF62A373}"/>
              </a:ext>
            </a:extLst>
          </p:cNvPr>
          <p:cNvSpPr txBox="1"/>
          <p:nvPr/>
        </p:nvSpPr>
        <p:spPr>
          <a:xfrm>
            <a:off x="6433241" y="6020483"/>
            <a:ext cx="5694218" cy="584775"/>
          </a:xfrm>
          <a:prstGeom prst="rect">
            <a:avLst/>
          </a:prstGeom>
          <a:noFill/>
        </p:spPr>
        <p:txBody>
          <a:bodyPr wrap="square" rtlCol="0">
            <a:spAutoFit/>
          </a:bodyPr>
          <a:lstStyle/>
          <a:p>
            <a:r>
              <a:rPr lang="fr-FR" sz="1600" dirty="0"/>
              <a:t>Lavage a la machine, séchage a basse température. Repassage à vapeur. Eau de javel est autorisé en petite quantité.</a:t>
            </a:r>
          </a:p>
        </p:txBody>
      </p:sp>
      <p:pic>
        <p:nvPicPr>
          <p:cNvPr id="14" name="Image 13">
            <a:extLst>
              <a:ext uri="{FF2B5EF4-FFF2-40B4-BE49-F238E27FC236}">
                <a16:creationId xmlns:a16="http://schemas.microsoft.com/office/drawing/2014/main" id="{35584EDB-0DA5-6240-8636-CB8D6EAC95DA}"/>
              </a:ext>
            </a:extLst>
          </p:cNvPr>
          <p:cNvPicPr>
            <a:picLocks noChangeAspect="1"/>
          </p:cNvPicPr>
          <p:nvPr/>
        </p:nvPicPr>
        <p:blipFill>
          <a:blip r:embed="rId4"/>
          <a:stretch>
            <a:fillRect/>
          </a:stretch>
        </p:blipFill>
        <p:spPr>
          <a:xfrm>
            <a:off x="10256235" y="2934439"/>
            <a:ext cx="1901261" cy="1675606"/>
          </a:xfrm>
          <a:prstGeom prst="rect">
            <a:avLst/>
          </a:prstGeom>
        </p:spPr>
      </p:pic>
      <p:pic>
        <p:nvPicPr>
          <p:cNvPr id="16" name="Image 15">
            <a:extLst>
              <a:ext uri="{FF2B5EF4-FFF2-40B4-BE49-F238E27FC236}">
                <a16:creationId xmlns:a16="http://schemas.microsoft.com/office/drawing/2014/main" id="{93E10C10-305E-504D-8E40-A727D6163EF0}"/>
              </a:ext>
            </a:extLst>
          </p:cNvPr>
          <p:cNvPicPr>
            <a:picLocks noChangeAspect="1"/>
          </p:cNvPicPr>
          <p:nvPr/>
        </p:nvPicPr>
        <p:blipFill>
          <a:blip r:embed="rId5"/>
          <a:stretch>
            <a:fillRect/>
          </a:stretch>
        </p:blipFill>
        <p:spPr>
          <a:xfrm>
            <a:off x="10509633" y="887118"/>
            <a:ext cx="1568374" cy="1482436"/>
          </a:xfrm>
          <a:prstGeom prst="rect">
            <a:avLst/>
          </a:prstGeom>
        </p:spPr>
      </p:pic>
      <p:sp>
        <p:nvSpPr>
          <p:cNvPr id="17" name="ZoneTexte 16">
            <a:extLst>
              <a:ext uri="{FF2B5EF4-FFF2-40B4-BE49-F238E27FC236}">
                <a16:creationId xmlns:a16="http://schemas.microsoft.com/office/drawing/2014/main" id="{204B2C6F-7A75-1042-A332-D4FC39E04E0E}"/>
              </a:ext>
            </a:extLst>
          </p:cNvPr>
          <p:cNvSpPr txBox="1"/>
          <p:nvPr/>
        </p:nvSpPr>
        <p:spPr>
          <a:xfrm>
            <a:off x="6497782" y="4821382"/>
            <a:ext cx="5580225" cy="1200329"/>
          </a:xfrm>
          <a:prstGeom prst="rect">
            <a:avLst/>
          </a:prstGeom>
          <a:noFill/>
        </p:spPr>
        <p:txBody>
          <a:bodyPr wrap="square" rtlCol="0">
            <a:spAutoFit/>
          </a:bodyPr>
          <a:lstStyle/>
          <a:p>
            <a:r>
              <a:rPr lang="fr-FR" sz="1800" dirty="0"/>
              <a:t>Une machine à coudre industriel et une </a:t>
            </a:r>
            <a:r>
              <a:rPr lang="fr-FR" sz="1800" dirty="0" err="1"/>
              <a:t>surjeteuse</a:t>
            </a:r>
            <a:r>
              <a:rPr lang="fr-FR" sz="1800" dirty="0"/>
              <a:t> pour empêcher le denim de s’effiloché. Nous allons avoir besoin aussi d’une aiguille a cuir ou a jean.</a:t>
            </a:r>
          </a:p>
          <a:p>
            <a:endParaRPr lang="fr-FR" dirty="0"/>
          </a:p>
        </p:txBody>
      </p:sp>
      <p:sp>
        <p:nvSpPr>
          <p:cNvPr id="18" name="ZoneTexte 17">
            <a:extLst>
              <a:ext uri="{FF2B5EF4-FFF2-40B4-BE49-F238E27FC236}">
                <a16:creationId xmlns:a16="http://schemas.microsoft.com/office/drawing/2014/main" id="{5F730A9A-4E9F-1345-BD18-F4C27C2B2075}"/>
              </a:ext>
            </a:extLst>
          </p:cNvPr>
          <p:cNvSpPr txBox="1"/>
          <p:nvPr/>
        </p:nvSpPr>
        <p:spPr>
          <a:xfrm>
            <a:off x="304800" y="415636"/>
            <a:ext cx="4142509" cy="1477328"/>
          </a:xfrm>
          <a:prstGeom prst="rect">
            <a:avLst/>
          </a:prstGeom>
          <a:noFill/>
        </p:spPr>
        <p:txBody>
          <a:bodyPr wrap="square" rtlCol="0">
            <a:spAutoFit/>
          </a:bodyPr>
          <a:lstStyle/>
          <a:p>
            <a:r>
              <a:rPr lang="fr-FR" dirty="0"/>
              <a:t>J’ai choisi le denim parce que c’est une tendance forte pour 2023. Il va être mince donc idéal pour donner de l’ampleur au pantalon et aussi pas trop chaud pour le printemps et les soirée d’été. </a:t>
            </a:r>
          </a:p>
        </p:txBody>
      </p:sp>
    </p:spTree>
    <p:extLst>
      <p:ext uri="{BB962C8B-B14F-4D97-AF65-F5344CB8AC3E}">
        <p14:creationId xmlns:p14="http://schemas.microsoft.com/office/powerpoint/2010/main" val="432911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9DE7848-6608-7A4B-81EA-E8F5A7725981}"/>
              </a:ext>
            </a:extLst>
          </p:cNvPr>
          <p:cNvGraphicFramePr>
            <a:graphicFrameLocks noGrp="1"/>
          </p:cNvGraphicFramePr>
          <p:nvPr>
            <p:extLst>
              <p:ext uri="{D42A27DB-BD31-4B8C-83A1-F6EECF244321}">
                <p14:modId xmlns:p14="http://schemas.microsoft.com/office/powerpoint/2010/main" val="4054806523"/>
              </p:ext>
            </p:extLst>
          </p:nvPr>
        </p:nvGraphicFramePr>
        <p:xfrm>
          <a:off x="846110" y="498236"/>
          <a:ext cx="10499780" cy="6026930"/>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Pantalon évasé </a:t>
                      </a:r>
                    </a:p>
                    <a:p>
                      <a:r>
                        <a:rPr lang="fr-FR" dirty="0"/>
                        <a:t>Nom: Pantalon Oli</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3 mètres</a:t>
                      </a:r>
                    </a:p>
                  </a:txBody>
                  <a:tcPr/>
                </a:tc>
                <a:tc>
                  <a:txBody>
                    <a:bodyPr/>
                    <a:lstStyle/>
                    <a:p>
                      <a:r>
                        <a:rPr lang="fr-FR" dirty="0"/>
                        <a:t>43,99$</a:t>
                      </a:r>
                    </a:p>
                  </a:txBody>
                  <a:tcPr/>
                </a:tc>
                <a:tc>
                  <a:txBody>
                    <a:bodyPr/>
                    <a:lstStyle/>
                    <a:p>
                      <a:r>
                        <a:rPr lang="fr-FR" dirty="0"/>
                        <a:t>131,97$</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1 mètre</a:t>
                      </a:r>
                    </a:p>
                  </a:txBody>
                  <a:tcPr/>
                </a:tc>
                <a:tc>
                  <a:txBody>
                    <a:bodyPr/>
                    <a:lstStyle/>
                    <a:p>
                      <a:r>
                        <a:rPr lang="fr-FR" dirty="0"/>
                        <a:t>8,99$</a:t>
                      </a:r>
                    </a:p>
                  </a:txBody>
                  <a:tcPr/>
                </a:tc>
                <a:tc>
                  <a:txBody>
                    <a:bodyPr/>
                    <a:lstStyle/>
                    <a:p>
                      <a:r>
                        <a:rPr lang="fr-FR" dirty="0"/>
                        <a:t>8,99$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300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r>
                        <a:rPr lang="fr-FR" dirty="0"/>
                        <a:t>1 zipper</a:t>
                      </a:r>
                    </a:p>
                  </a:txBody>
                  <a:tcPr/>
                </a:tc>
                <a:tc>
                  <a:txBody>
                    <a:bodyPr/>
                    <a:lstStyle/>
                    <a:p>
                      <a:r>
                        <a:rPr lang="fr-FR" dirty="0"/>
                        <a:t>50,99$</a:t>
                      </a:r>
                    </a:p>
                  </a:txBody>
                  <a:tcPr/>
                </a:tc>
                <a:tc>
                  <a:txBody>
                    <a:bodyPr/>
                    <a:lstStyle/>
                    <a:p>
                      <a:r>
                        <a:rPr lang="fr-FR" dirty="0"/>
                        <a:t>50,99$</a:t>
                      </a:r>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298,74$</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4243212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FA3E34F-2D18-2A47-AB01-BF2E737D08AD}"/>
              </a:ext>
            </a:extLst>
          </p:cNvPr>
          <p:cNvPicPr>
            <a:picLocks noChangeAspect="1"/>
          </p:cNvPicPr>
          <p:nvPr/>
        </p:nvPicPr>
        <p:blipFill>
          <a:blip r:embed="rId2"/>
          <a:stretch>
            <a:fillRect/>
          </a:stretch>
        </p:blipFill>
        <p:spPr>
          <a:xfrm>
            <a:off x="6387370" y="0"/>
            <a:ext cx="5804629" cy="6922558"/>
          </a:xfrm>
          <a:prstGeom prst="rect">
            <a:avLst/>
          </a:prstGeom>
        </p:spPr>
      </p:pic>
      <p:pic>
        <p:nvPicPr>
          <p:cNvPr id="7" name="Image 6">
            <a:extLst>
              <a:ext uri="{FF2B5EF4-FFF2-40B4-BE49-F238E27FC236}">
                <a16:creationId xmlns:a16="http://schemas.microsoft.com/office/drawing/2014/main" id="{A0CFE3DB-D2EE-3543-ACBF-464B097CA513}"/>
              </a:ext>
            </a:extLst>
          </p:cNvPr>
          <p:cNvPicPr>
            <a:picLocks noChangeAspect="1"/>
          </p:cNvPicPr>
          <p:nvPr/>
        </p:nvPicPr>
        <p:blipFill>
          <a:blip r:embed="rId3"/>
          <a:stretch>
            <a:fillRect/>
          </a:stretch>
        </p:blipFill>
        <p:spPr>
          <a:xfrm>
            <a:off x="2409356" y="3069655"/>
            <a:ext cx="3686644" cy="3788345"/>
          </a:xfrm>
          <a:prstGeom prst="rect">
            <a:avLst/>
          </a:prstGeom>
        </p:spPr>
      </p:pic>
      <p:sp>
        <p:nvSpPr>
          <p:cNvPr id="8" name="ZoneTexte 7">
            <a:extLst>
              <a:ext uri="{FF2B5EF4-FFF2-40B4-BE49-F238E27FC236}">
                <a16:creationId xmlns:a16="http://schemas.microsoft.com/office/drawing/2014/main" id="{41A39FCB-2018-2341-B252-81240B1A7808}"/>
              </a:ext>
            </a:extLst>
          </p:cNvPr>
          <p:cNvSpPr txBox="1"/>
          <p:nvPr/>
        </p:nvSpPr>
        <p:spPr>
          <a:xfrm>
            <a:off x="6387370" y="277091"/>
            <a:ext cx="4183648" cy="615553"/>
          </a:xfrm>
          <a:prstGeom prst="rect">
            <a:avLst/>
          </a:prstGeom>
          <a:noFill/>
        </p:spPr>
        <p:txBody>
          <a:bodyPr wrap="square" rtlCol="0">
            <a:spAutoFit/>
          </a:bodyPr>
          <a:lstStyle/>
          <a:p>
            <a:r>
              <a:rPr lang="fr-FR" sz="1600" dirty="0"/>
              <a:t>Faux cuir mince a motif de croix. Pour le col et les poignet, ce sera du faux cuir noir mince</a:t>
            </a:r>
            <a:r>
              <a:rPr lang="fr-FR" dirty="0"/>
              <a:t>.</a:t>
            </a:r>
          </a:p>
        </p:txBody>
      </p:sp>
      <p:sp>
        <p:nvSpPr>
          <p:cNvPr id="9" name="ZoneTexte 8">
            <a:extLst>
              <a:ext uri="{FF2B5EF4-FFF2-40B4-BE49-F238E27FC236}">
                <a16:creationId xmlns:a16="http://schemas.microsoft.com/office/drawing/2014/main" id="{04365F68-C57F-D743-8293-59E3C8AC372C}"/>
              </a:ext>
            </a:extLst>
          </p:cNvPr>
          <p:cNvSpPr txBox="1"/>
          <p:nvPr/>
        </p:nvSpPr>
        <p:spPr>
          <a:xfrm>
            <a:off x="6387370" y="1427018"/>
            <a:ext cx="4183648" cy="584775"/>
          </a:xfrm>
          <a:prstGeom prst="rect">
            <a:avLst/>
          </a:prstGeom>
          <a:noFill/>
        </p:spPr>
        <p:txBody>
          <a:bodyPr wrap="square" rtlCol="0">
            <a:spAutoFit/>
          </a:bodyPr>
          <a:lstStyle/>
          <a:p>
            <a:r>
              <a:rPr lang="fr-FR" sz="1600" dirty="0"/>
              <a:t>L’entoilage le plus approprié sera l’entoilage tissé, pour une meilleure rigidité.</a:t>
            </a:r>
          </a:p>
        </p:txBody>
      </p:sp>
      <p:sp>
        <p:nvSpPr>
          <p:cNvPr id="10" name="ZoneTexte 9">
            <a:extLst>
              <a:ext uri="{FF2B5EF4-FFF2-40B4-BE49-F238E27FC236}">
                <a16:creationId xmlns:a16="http://schemas.microsoft.com/office/drawing/2014/main" id="{783AAF81-ACEA-644A-9B7B-F9FE8379A96C}"/>
              </a:ext>
            </a:extLst>
          </p:cNvPr>
          <p:cNvSpPr txBox="1"/>
          <p:nvPr/>
        </p:nvSpPr>
        <p:spPr>
          <a:xfrm>
            <a:off x="6387370" y="2590800"/>
            <a:ext cx="4183648" cy="584775"/>
          </a:xfrm>
          <a:prstGeom prst="rect">
            <a:avLst/>
          </a:prstGeom>
          <a:noFill/>
        </p:spPr>
        <p:txBody>
          <a:bodyPr wrap="square" rtlCol="0">
            <a:spAutoFit/>
          </a:bodyPr>
          <a:lstStyle/>
          <a:p>
            <a:r>
              <a:rPr lang="fr-FR" sz="1600" dirty="0"/>
              <a:t>La meilleure doublure serai le </a:t>
            </a:r>
            <a:r>
              <a:rPr lang="fr-FR" sz="1600" dirty="0" err="1"/>
              <a:t>kasha</a:t>
            </a:r>
            <a:r>
              <a:rPr lang="fr-FR" sz="1600" dirty="0"/>
              <a:t>, une double flexible fait de coton et de polyester. </a:t>
            </a:r>
          </a:p>
        </p:txBody>
      </p:sp>
      <p:sp>
        <p:nvSpPr>
          <p:cNvPr id="11" name="ZoneTexte 10">
            <a:extLst>
              <a:ext uri="{FF2B5EF4-FFF2-40B4-BE49-F238E27FC236}">
                <a16:creationId xmlns:a16="http://schemas.microsoft.com/office/drawing/2014/main" id="{CEE5B4D5-C310-E348-95A9-252AA4D74AB4}"/>
              </a:ext>
            </a:extLst>
          </p:cNvPr>
          <p:cNvSpPr txBox="1"/>
          <p:nvPr/>
        </p:nvSpPr>
        <p:spPr>
          <a:xfrm>
            <a:off x="6387370" y="3707252"/>
            <a:ext cx="4086666" cy="584775"/>
          </a:xfrm>
          <a:prstGeom prst="rect">
            <a:avLst/>
          </a:prstGeom>
          <a:noFill/>
        </p:spPr>
        <p:txBody>
          <a:bodyPr wrap="square" rtlCol="0">
            <a:spAutoFit/>
          </a:bodyPr>
          <a:lstStyle/>
          <a:p>
            <a:r>
              <a:rPr lang="fr-FR" sz="1600" dirty="0"/>
              <a:t>Ceinture en cuir mince et des bouton en métal gold.</a:t>
            </a:r>
          </a:p>
        </p:txBody>
      </p:sp>
      <p:sp>
        <p:nvSpPr>
          <p:cNvPr id="13" name="ZoneTexte 12">
            <a:extLst>
              <a:ext uri="{FF2B5EF4-FFF2-40B4-BE49-F238E27FC236}">
                <a16:creationId xmlns:a16="http://schemas.microsoft.com/office/drawing/2014/main" id="{2EE4F234-929E-D44A-BE31-E7E52276C52C}"/>
              </a:ext>
            </a:extLst>
          </p:cNvPr>
          <p:cNvSpPr txBox="1"/>
          <p:nvPr/>
        </p:nvSpPr>
        <p:spPr>
          <a:xfrm>
            <a:off x="6477212" y="6080401"/>
            <a:ext cx="5624944" cy="1107996"/>
          </a:xfrm>
          <a:prstGeom prst="rect">
            <a:avLst/>
          </a:prstGeom>
          <a:noFill/>
        </p:spPr>
        <p:txBody>
          <a:bodyPr wrap="square" rtlCol="0">
            <a:spAutoFit/>
          </a:bodyPr>
          <a:lstStyle/>
          <a:p>
            <a:r>
              <a:rPr lang="fr-FR" sz="1600" dirty="0"/>
              <a:t>Laver le moins possible, sinon avec une éponge abrasive sans frotter trop fort. Sécher à l’air libre seulement et aucun eau de javel.</a:t>
            </a:r>
          </a:p>
          <a:p>
            <a:endParaRPr lang="fr-FR" dirty="0"/>
          </a:p>
        </p:txBody>
      </p:sp>
      <p:pic>
        <p:nvPicPr>
          <p:cNvPr id="15" name="Image 14">
            <a:extLst>
              <a:ext uri="{FF2B5EF4-FFF2-40B4-BE49-F238E27FC236}">
                <a16:creationId xmlns:a16="http://schemas.microsoft.com/office/drawing/2014/main" id="{B0D3560A-A83F-5649-8FDC-0E2E017F4C4A}"/>
              </a:ext>
            </a:extLst>
          </p:cNvPr>
          <p:cNvPicPr>
            <a:picLocks noChangeAspect="1"/>
          </p:cNvPicPr>
          <p:nvPr/>
        </p:nvPicPr>
        <p:blipFill>
          <a:blip r:embed="rId4"/>
          <a:stretch>
            <a:fillRect/>
          </a:stretch>
        </p:blipFill>
        <p:spPr>
          <a:xfrm>
            <a:off x="10571018" y="902067"/>
            <a:ext cx="1526641" cy="1442989"/>
          </a:xfrm>
          <a:prstGeom prst="rect">
            <a:avLst/>
          </a:prstGeom>
        </p:spPr>
      </p:pic>
      <p:pic>
        <p:nvPicPr>
          <p:cNvPr id="17" name="Image 16">
            <a:extLst>
              <a:ext uri="{FF2B5EF4-FFF2-40B4-BE49-F238E27FC236}">
                <a16:creationId xmlns:a16="http://schemas.microsoft.com/office/drawing/2014/main" id="{383D5F89-6F92-9640-A8B6-759CA8D13512}"/>
              </a:ext>
            </a:extLst>
          </p:cNvPr>
          <p:cNvPicPr>
            <a:picLocks noChangeAspect="1"/>
          </p:cNvPicPr>
          <p:nvPr/>
        </p:nvPicPr>
        <p:blipFill>
          <a:blip r:embed="rId5"/>
          <a:stretch>
            <a:fillRect/>
          </a:stretch>
        </p:blipFill>
        <p:spPr>
          <a:xfrm>
            <a:off x="10597844" y="3334279"/>
            <a:ext cx="1472988" cy="1392276"/>
          </a:xfrm>
          <a:prstGeom prst="rect">
            <a:avLst/>
          </a:prstGeom>
        </p:spPr>
      </p:pic>
      <p:sp>
        <p:nvSpPr>
          <p:cNvPr id="18" name="ZoneTexte 17">
            <a:extLst>
              <a:ext uri="{FF2B5EF4-FFF2-40B4-BE49-F238E27FC236}">
                <a16:creationId xmlns:a16="http://schemas.microsoft.com/office/drawing/2014/main" id="{D51EA6C2-5DD1-624F-BCAC-D38B852B3E0E}"/>
              </a:ext>
            </a:extLst>
          </p:cNvPr>
          <p:cNvSpPr txBox="1"/>
          <p:nvPr/>
        </p:nvSpPr>
        <p:spPr>
          <a:xfrm>
            <a:off x="6477212" y="4890655"/>
            <a:ext cx="5620447" cy="584775"/>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Nous allons avoir besoin d’une aiguille pour le cuir. </a:t>
            </a:r>
          </a:p>
        </p:txBody>
      </p:sp>
      <p:sp>
        <p:nvSpPr>
          <p:cNvPr id="19" name="ZoneTexte 18">
            <a:extLst>
              <a:ext uri="{FF2B5EF4-FFF2-40B4-BE49-F238E27FC236}">
                <a16:creationId xmlns:a16="http://schemas.microsoft.com/office/drawing/2014/main" id="{2A97D419-20C4-1645-824D-366A0DA7D31C}"/>
              </a:ext>
            </a:extLst>
          </p:cNvPr>
          <p:cNvSpPr txBox="1"/>
          <p:nvPr/>
        </p:nvSpPr>
        <p:spPr>
          <a:xfrm>
            <a:off x="303465" y="2144523"/>
            <a:ext cx="4211782" cy="1477328"/>
          </a:xfrm>
          <a:prstGeom prst="rect">
            <a:avLst/>
          </a:prstGeom>
          <a:noFill/>
        </p:spPr>
        <p:txBody>
          <a:bodyPr wrap="square" rtlCol="0">
            <a:spAutoFit/>
          </a:bodyPr>
          <a:lstStyle/>
          <a:p>
            <a:r>
              <a:rPr lang="fr-FR" dirty="0"/>
              <a:t>Je n’es pas trouvé de tissu imperméable mais nous pouvons utiliser un gel colle imperméable pour mettre par-dessus le tissus.</a:t>
            </a:r>
          </a:p>
          <a:p>
            <a:endParaRPr lang="fr-FR" dirty="0"/>
          </a:p>
        </p:txBody>
      </p:sp>
    </p:spTree>
    <p:extLst>
      <p:ext uri="{BB962C8B-B14F-4D97-AF65-F5344CB8AC3E}">
        <p14:creationId xmlns:p14="http://schemas.microsoft.com/office/powerpoint/2010/main" val="2479321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0701F5F-7529-6142-AC31-433E5BC9CB42}"/>
              </a:ext>
            </a:extLst>
          </p:cNvPr>
          <p:cNvGraphicFramePr>
            <a:graphicFrameLocks noGrp="1"/>
          </p:cNvGraphicFramePr>
          <p:nvPr>
            <p:extLst>
              <p:ext uri="{D42A27DB-BD31-4B8C-83A1-F6EECF244321}">
                <p14:modId xmlns:p14="http://schemas.microsoft.com/office/powerpoint/2010/main" val="3768190327"/>
              </p:ext>
            </p:extLst>
          </p:nvPr>
        </p:nvGraphicFramePr>
        <p:xfrm>
          <a:off x="846110" y="671382"/>
          <a:ext cx="10499780" cy="6026930"/>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Manteau avec ceinture à la taille</a:t>
                      </a:r>
                    </a:p>
                    <a:p>
                      <a:r>
                        <a:rPr lang="fr-FR" dirty="0"/>
                        <a:t>Nom: Blouson en laine</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4 mètres</a:t>
                      </a:r>
                    </a:p>
                    <a:p>
                      <a:r>
                        <a:rPr lang="fr-FR" dirty="0"/>
                        <a:t>1 mètres</a:t>
                      </a:r>
                    </a:p>
                  </a:txBody>
                  <a:tcPr/>
                </a:tc>
                <a:tc>
                  <a:txBody>
                    <a:bodyPr/>
                    <a:lstStyle/>
                    <a:p>
                      <a:r>
                        <a:rPr lang="fr-FR" dirty="0"/>
                        <a:t>99,99$</a:t>
                      </a:r>
                    </a:p>
                    <a:p>
                      <a:r>
                        <a:rPr lang="fr-FR" dirty="0"/>
                        <a:t>99,99$</a:t>
                      </a:r>
                    </a:p>
                  </a:txBody>
                  <a:tcPr/>
                </a:tc>
                <a:tc>
                  <a:txBody>
                    <a:bodyPr/>
                    <a:lstStyle/>
                    <a:p>
                      <a:r>
                        <a:rPr lang="fr-FR" dirty="0"/>
                        <a:t>399,96$</a:t>
                      </a:r>
                    </a:p>
                    <a:p>
                      <a:r>
                        <a:rPr lang="fr-FR" dirty="0"/>
                        <a:t>99,99$</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r>
                        <a:rPr lang="fr-FR" dirty="0"/>
                        <a:t>3 mètres</a:t>
                      </a:r>
                    </a:p>
                  </a:txBody>
                  <a:tcPr/>
                </a:tc>
                <a:tc>
                  <a:txBody>
                    <a:bodyPr/>
                    <a:lstStyle/>
                    <a:p>
                      <a:r>
                        <a:rPr lang="fr-FR" dirty="0"/>
                        <a:t>25,99$</a:t>
                      </a:r>
                    </a:p>
                  </a:txBody>
                  <a:tcPr/>
                </a:tc>
                <a:tc>
                  <a:txBody>
                    <a:bodyPr/>
                    <a:lstStyle/>
                    <a:p>
                      <a:r>
                        <a:rPr lang="fr-FR" dirty="0"/>
                        <a:t>77,97$</a:t>
                      </a:r>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r>
                        <a:rPr lang="fr-FR" dirty="0"/>
                        <a:t>1 mètres</a:t>
                      </a:r>
                    </a:p>
                  </a:txBody>
                  <a:tcPr/>
                </a:tc>
                <a:tc>
                  <a:txBody>
                    <a:bodyPr/>
                    <a:lstStyle/>
                    <a:p>
                      <a:r>
                        <a:rPr lang="fr-FR" dirty="0"/>
                        <a:t>8,99$</a:t>
                      </a:r>
                    </a:p>
                  </a:txBody>
                  <a:tcPr/>
                </a:tc>
                <a:tc>
                  <a:txBody>
                    <a:bodyPr/>
                    <a:lstStyle/>
                    <a:p>
                      <a:r>
                        <a:rPr lang="fr-FR" dirty="0"/>
                        <a:t>8,99$</a:t>
                      </a: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r>
                        <a:rPr lang="fr-FR" dirty="0"/>
                        <a:t>10</a:t>
                      </a:r>
                    </a:p>
                  </a:txBody>
                  <a:tcPr/>
                </a:tc>
                <a:tc>
                  <a:txBody>
                    <a:bodyPr/>
                    <a:lstStyle/>
                    <a:p>
                      <a:r>
                        <a:rPr lang="fr-FR" dirty="0"/>
                        <a:t>30$ </a:t>
                      </a:r>
                    </a:p>
                  </a:txBody>
                  <a:tcPr/>
                </a:tc>
                <a:tc>
                  <a:txBody>
                    <a:bodyPr/>
                    <a:lstStyle/>
                    <a:p>
                      <a:r>
                        <a:rPr lang="fr-FR" dirty="0"/>
                        <a:t>300$</a:t>
                      </a:r>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300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993,70$</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909879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6DAAC1C-C23E-234D-920E-D9E5B3B7C8CE}"/>
              </a:ext>
            </a:extLst>
          </p:cNvPr>
          <p:cNvPicPr>
            <a:picLocks noChangeAspect="1"/>
          </p:cNvPicPr>
          <p:nvPr/>
        </p:nvPicPr>
        <p:blipFill>
          <a:blip r:embed="rId2"/>
          <a:stretch>
            <a:fillRect/>
          </a:stretch>
        </p:blipFill>
        <p:spPr>
          <a:xfrm>
            <a:off x="6441503" y="0"/>
            <a:ext cx="5750497" cy="6858000"/>
          </a:xfrm>
          <a:prstGeom prst="rect">
            <a:avLst/>
          </a:prstGeom>
        </p:spPr>
      </p:pic>
      <p:pic>
        <p:nvPicPr>
          <p:cNvPr id="7" name="Image 6">
            <a:extLst>
              <a:ext uri="{FF2B5EF4-FFF2-40B4-BE49-F238E27FC236}">
                <a16:creationId xmlns:a16="http://schemas.microsoft.com/office/drawing/2014/main" id="{D62B021D-B9B1-5E43-A9BE-A864EA27C9FA}"/>
              </a:ext>
            </a:extLst>
          </p:cNvPr>
          <p:cNvPicPr>
            <a:picLocks noChangeAspect="1"/>
          </p:cNvPicPr>
          <p:nvPr/>
        </p:nvPicPr>
        <p:blipFill>
          <a:blip r:embed="rId3"/>
          <a:stretch>
            <a:fillRect/>
          </a:stretch>
        </p:blipFill>
        <p:spPr>
          <a:xfrm>
            <a:off x="2103847" y="2167354"/>
            <a:ext cx="3992153" cy="4529169"/>
          </a:xfrm>
          <a:prstGeom prst="rect">
            <a:avLst/>
          </a:prstGeom>
        </p:spPr>
      </p:pic>
      <p:sp>
        <p:nvSpPr>
          <p:cNvPr id="8" name="ZoneTexte 7">
            <a:extLst>
              <a:ext uri="{FF2B5EF4-FFF2-40B4-BE49-F238E27FC236}">
                <a16:creationId xmlns:a16="http://schemas.microsoft.com/office/drawing/2014/main" id="{E21FD2B4-7F90-1441-88FD-A08419A5EF5F}"/>
              </a:ext>
            </a:extLst>
          </p:cNvPr>
          <p:cNvSpPr txBox="1"/>
          <p:nvPr/>
        </p:nvSpPr>
        <p:spPr>
          <a:xfrm>
            <a:off x="6441503" y="304800"/>
            <a:ext cx="4087952" cy="584775"/>
          </a:xfrm>
          <a:prstGeom prst="rect">
            <a:avLst/>
          </a:prstGeom>
          <a:noFill/>
        </p:spPr>
        <p:txBody>
          <a:bodyPr wrap="square" rtlCol="0">
            <a:spAutoFit/>
          </a:bodyPr>
          <a:lstStyle/>
          <a:p>
            <a:r>
              <a:rPr lang="fr-FR" sz="1600" dirty="0"/>
              <a:t>Le denim mince serai une bonne option pour suivre la tendance et pour le style de </a:t>
            </a:r>
            <a:r>
              <a:rPr lang="fr-FR" sz="1600" dirty="0" err="1"/>
              <a:t>balmain</a:t>
            </a:r>
            <a:r>
              <a:rPr lang="fr-FR" sz="1600" dirty="0"/>
              <a:t>. </a:t>
            </a:r>
          </a:p>
        </p:txBody>
      </p:sp>
      <p:sp>
        <p:nvSpPr>
          <p:cNvPr id="9" name="ZoneTexte 8">
            <a:extLst>
              <a:ext uri="{FF2B5EF4-FFF2-40B4-BE49-F238E27FC236}">
                <a16:creationId xmlns:a16="http://schemas.microsoft.com/office/drawing/2014/main" id="{0EA79827-BF7F-A441-9221-0AE00994C4AE}"/>
              </a:ext>
            </a:extLst>
          </p:cNvPr>
          <p:cNvSpPr txBox="1"/>
          <p:nvPr/>
        </p:nvSpPr>
        <p:spPr>
          <a:xfrm>
            <a:off x="6441503" y="1427018"/>
            <a:ext cx="3699164" cy="338554"/>
          </a:xfrm>
          <a:prstGeom prst="rect">
            <a:avLst/>
          </a:prstGeom>
          <a:noFill/>
        </p:spPr>
        <p:txBody>
          <a:bodyPr wrap="square" rtlCol="0">
            <a:spAutoFit/>
          </a:bodyPr>
          <a:lstStyle/>
          <a:p>
            <a:r>
              <a:rPr lang="fr-FR" sz="1600" dirty="0"/>
              <a:t>Aucun entoilage n’est nécessaire.</a:t>
            </a:r>
          </a:p>
        </p:txBody>
      </p:sp>
      <p:sp>
        <p:nvSpPr>
          <p:cNvPr id="10" name="ZoneTexte 9">
            <a:extLst>
              <a:ext uri="{FF2B5EF4-FFF2-40B4-BE49-F238E27FC236}">
                <a16:creationId xmlns:a16="http://schemas.microsoft.com/office/drawing/2014/main" id="{F56DC0A0-5D14-314E-B322-9F60837B60FE}"/>
              </a:ext>
            </a:extLst>
          </p:cNvPr>
          <p:cNvSpPr txBox="1"/>
          <p:nvPr/>
        </p:nvSpPr>
        <p:spPr>
          <a:xfrm>
            <a:off x="6441503" y="2603904"/>
            <a:ext cx="4087952" cy="338554"/>
          </a:xfrm>
          <a:prstGeom prst="rect">
            <a:avLst/>
          </a:prstGeom>
          <a:noFill/>
        </p:spPr>
        <p:txBody>
          <a:bodyPr wrap="square" rtlCol="0">
            <a:spAutoFit/>
          </a:bodyPr>
          <a:lstStyle/>
          <a:p>
            <a:r>
              <a:rPr lang="fr-FR" sz="1600" dirty="0"/>
              <a:t>Nous allons utilisé une doublure </a:t>
            </a:r>
            <a:r>
              <a:rPr lang="fr-FR" sz="1600" dirty="0" err="1"/>
              <a:t>kasha</a:t>
            </a:r>
            <a:r>
              <a:rPr lang="fr-FR" sz="1600" dirty="0"/>
              <a:t> argenté. </a:t>
            </a:r>
          </a:p>
        </p:txBody>
      </p:sp>
      <p:sp>
        <p:nvSpPr>
          <p:cNvPr id="11" name="ZoneTexte 10">
            <a:extLst>
              <a:ext uri="{FF2B5EF4-FFF2-40B4-BE49-F238E27FC236}">
                <a16:creationId xmlns:a16="http://schemas.microsoft.com/office/drawing/2014/main" id="{4DB5CED2-5DAC-DA48-B9B3-2C2E1A57DE72}"/>
              </a:ext>
            </a:extLst>
          </p:cNvPr>
          <p:cNvSpPr txBox="1"/>
          <p:nvPr/>
        </p:nvSpPr>
        <p:spPr>
          <a:xfrm>
            <a:off x="6447999" y="3623155"/>
            <a:ext cx="3893128" cy="584775"/>
          </a:xfrm>
          <a:prstGeom prst="rect">
            <a:avLst/>
          </a:prstGeom>
          <a:noFill/>
        </p:spPr>
        <p:txBody>
          <a:bodyPr wrap="square" rtlCol="0">
            <a:spAutoFit/>
          </a:bodyPr>
          <a:lstStyle/>
          <a:p>
            <a:r>
              <a:rPr lang="fr-FR" sz="1600" dirty="0"/>
              <a:t>Des épaulettes peuvent être utile pour donné une carrure à la veste cape. </a:t>
            </a:r>
          </a:p>
        </p:txBody>
      </p:sp>
      <p:sp>
        <p:nvSpPr>
          <p:cNvPr id="13" name="ZoneTexte 12">
            <a:extLst>
              <a:ext uri="{FF2B5EF4-FFF2-40B4-BE49-F238E27FC236}">
                <a16:creationId xmlns:a16="http://schemas.microsoft.com/office/drawing/2014/main" id="{FBAA40B7-5CE7-6247-B12D-4446F4D8D0DA}"/>
              </a:ext>
            </a:extLst>
          </p:cNvPr>
          <p:cNvSpPr txBox="1"/>
          <p:nvPr/>
        </p:nvSpPr>
        <p:spPr>
          <a:xfrm>
            <a:off x="6447999" y="5985164"/>
            <a:ext cx="5744001" cy="861774"/>
          </a:xfrm>
          <a:prstGeom prst="rect">
            <a:avLst/>
          </a:prstGeom>
          <a:noFill/>
        </p:spPr>
        <p:txBody>
          <a:bodyPr wrap="square" rtlCol="0">
            <a:spAutoFit/>
          </a:bodyPr>
          <a:lstStyle/>
          <a:p>
            <a:r>
              <a:rPr lang="fr-FR" sz="1600" dirty="0"/>
              <a:t>Lavage a la machine, séchage a basse température. Repassage à vapeur. Eau de javel est autorisé en petite quantité.</a:t>
            </a:r>
          </a:p>
          <a:p>
            <a:endParaRPr lang="fr-FR" dirty="0"/>
          </a:p>
        </p:txBody>
      </p:sp>
      <p:pic>
        <p:nvPicPr>
          <p:cNvPr id="15" name="Image 14">
            <a:extLst>
              <a:ext uri="{FF2B5EF4-FFF2-40B4-BE49-F238E27FC236}">
                <a16:creationId xmlns:a16="http://schemas.microsoft.com/office/drawing/2014/main" id="{2388A00C-3765-D544-AE63-39E76AF6F77D}"/>
              </a:ext>
            </a:extLst>
          </p:cNvPr>
          <p:cNvPicPr>
            <a:picLocks noChangeAspect="1"/>
          </p:cNvPicPr>
          <p:nvPr/>
        </p:nvPicPr>
        <p:blipFill>
          <a:blip r:embed="rId4"/>
          <a:stretch>
            <a:fillRect/>
          </a:stretch>
        </p:blipFill>
        <p:spPr>
          <a:xfrm>
            <a:off x="10529455" y="3414086"/>
            <a:ext cx="1630771" cy="1437220"/>
          </a:xfrm>
          <a:prstGeom prst="rect">
            <a:avLst/>
          </a:prstGeom>
        </p:spPr>
      </p:pic>
      <p:sp>
        <p:nvSpPr>
          <p:cNvPr id="16" name="ZoneTexte 15">
            <a:extLst>
              <a:ext uri="{FF2B5EF4-FFF2-40B4-BE49-F238E27FC236}">
                <a16:creationId xmlns:a16="http://schemas.microsoft.com/office/drawing/2014/main" id="{7DDCC1D9-478A-6043-9B40-196F5A23278F}"/>
              </a:ext>
            </a:extLst>
          </p:cNvPr>
          <p:cNvSpPr txBox="1"/>
          <p:nvPr/>
        </p:nvSpPr>
        <p:spPr>
          <a:xfrm>
            <a:off x="6580909" y="4851306"/>
            <a:ext cx="5430982" cy="1107996"/>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pour empêcher le denim de s’effiloché. Nous allons avoir besoin aussi d’une aiguille a cuir ou a jean.</a:t>
            </a:r>
          </a:p>
          <a:p>
            <a:endParaRPr lang="fr-FR" dirty="0"/>
          </a:p>
        </p:txBody>
      </p:sp>
      <p:sp>
        <p:nvSpPr>
          <p:cNvPr id="18" name="ZoneTexte 17">
            <a:extLst>
              <a:ext uri="{FF2B5EF4-FFF2-40B4-BE49-F238E27FC236}">
                <a16:creationId xmlns:a16="http://schemas.microsoft.com/office/drawing/2014/main" id="{987C018B-AFA2-8E45-90F7-4EBB1FC72942}"/>
              </a:ext>
            </a:extLst>
          </p:cNvPr>
          <p:cNvSpPr txBox="1"/>
          <p:nvPr/>
        </p:nvSpPr>
        <p:spPr>
          <a:xfrm>
            <a:off x="193964" y="207818"/>
            <a:ext cx="3934691" cy="2308324"/>
          </a:xfrm>
          <a:prstGeom prst="rect">
            <a:avLst/>
          </a:prstGeom>
          <a:noFill/>
        </p:spPr>
        <p:txBody>
          <a:bodyPr wrap="square" rtlCol="0">
            <a:spAutoFit/>
          </a:bodyPr>
          <a:lstStyle/>
          <a:p>
            <a:r>
              <a:rPr lang="fr-FR" dirty="0"/>
              <a:t>J’ai choisi le denim parce que c’est une tendance forte pour 2023. Il va être mince donc idéal pour donner de l’ampleur à la veste et une carrure aux épaules à l’aide des épaulettes. La doublure va être du </a:t>
            </a:r>
            <a:r>
              <a:rPr lang="fr-FR" dirty="0" err="1"/>
              <a:t>kasha</a:t>
            </a:r>
            <a:r>
              <a:rPr lang="fr-FR" dirty="0"/>
              <a:t> parce que elle n’est pas trop chaude pour les soirée de printemps. </a:t>
            </a:r>
          </a:p>
        </p:txBody>
      </p:sp>
    </p:spTree>
    <p:extLst>
      <p:ext uri="{BB962C8B-B14F-4D97-AF65-F5344CB8AC3E}">
        <p14:creationId xmlns:p14="http://schemas.microsoft.com/office/powerpoint/2010/main" val="1331557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616B8C10-F8E9-8344-AFFF-1381BA6F68C3}"/>
              </a:ext>
            </a:extLst>
          </p:cNvPr>
          <p:cNvGraphicFramePr>
            <a:graphicFrameLocks noGrp="1"/>
          </p:cNvGraphicFramePr>
          <p:nvPr>
            <p:extLst>
              <p:ext uri="{D42A27DB-BD31-4B8C-83A1-F6EECF244321}">
                <p14:modId xmlns:p14="http://schemas.microsoft.com/office/powerpoint/2010/main" val="278686655"/>
              </p:ext>
            </p:extLst>
          </p:nvPr>
        </p:nvGraphicFramePr>
        <p:xfrm>
          <a:off x="846110" y="626412"/>
          <a:ext cx="10499780" cy="6026930"/>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3520429932"/>
                    </a:ext>
                  </a:extLst>
                </a:gridCol>
                <a:gridCol w="2173574">
                  <a:extLst>
                    <a:ext uri="{9D8B030D-6E8A-4147-A177-3AD203B41FA5}">
                      <a16:colId xmlns:a16="http://schemas.microsoft.com/office/drawing/2014/main" val="100558981"/>
                    </a:ext>
                  </a:extLst>
                </a:gridCol>
                <a:gridCol w="2053653">
                  <a:extLst>
                    <a:ext uri="{9D8B030D-6E8A-4147-A177-3AD203B41FA5}">
                      <a16:colId xmlns:a16="http://schemas.microsoft.com/office/drawing/2014/main" val="3971443153"/>
                    </a:ext>
                  </a:extLst>
                </a:gridCol>
                <a:gridCol w="2051988">
                  <a:extLst>
                    <a:ext uri="{9D8B030D-6E8A-4147-A177-3AD203B41FA5}">
                      <a16:colId xmlns:a16="http://schemas.microsoft.com/office/drawing/2014/main" val="2328120263"/>
                    </a:ext>
                  </a:extLst>
                </a:gridCol>
              </a:tblGrid>
              <a:tr h="474677">
                <a:tc>
                  <a:txBody>
                    <a:bodyPr/>
                    <a:lstStyle/>
                    <a:p>
                      <a:r>
                        <a:rPr lang="fr-FR" dirty="0"/>
                        <a:t>Veste style cape</a:t>
                      </a:r>
                    </a:p>
                    <a:p>
                      <a:r>
                        <a:rPr lang="fr-FR" dirty="0"/>
                        <a:t>Nom: Veste cintrée en coton sans manche</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3862897176"/>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3 mètres</a:t>
                      </a:r>
                    </a:p>
                  </a:txBody>
                  <a:tcPr/>
                </a:tc>
                <a:tc>
                  <a:txBody>
                    <a:bodyPr/>
                    <a:lstStyle/>
                    <a:p>
                      <a:r>
                        <a:rPr lang="fr-FR" dirty="0"/>
                        <a:t>40,99$</a:t>
                      </a:r>
                    </a:p>
                  </a:txBody>
                  <a:tcPr/>
                </a:tc>
                <a:tc>
                  <a:txBody>
                    <a:bodyPr/>
                    <a:lstStyle/>
                    <a:p>
                      <a:r>
                        <a:rPr lang="fr-FR" dirty="0"/>
                        <a:t>122,97</a:t>
                      </a:r>
                    </a:p>
                  </a:txBody>
                  <a:tcPr/>
                </a:tc>
                <a:extLst>
                  <a:ext uri="{0D108BD9-81ED-4DB2-BD59-A6C34878D82A}">
                    <a16:rowId xmlns:a16="http://schemas.microsoft.com/office/drawing/2014/main" val="517359510"/>
                  </a:ext>
                </a:extLst>
              </a:tr>
              <a:tr h="474677">
                <a:tc>
                  <a:txBody>
                    <a:bodyPr/>
                    <a:lstStyle/>
                    <a:p>
                      <a:r>
                        <a:rPr lang="fr-FR" dirty="0"/>
                        <a:t>Doublure</a:t>
                      </a:r>
                    </a:p>
                  </a:txBody>
                  <a:tcPr/>
                </a:tc>
                <a:tc>
                  <a:txBody>
                    <a:bodyPr/>
                    <a:lstStyle/>
                    <a:p>
                      <a:r>
                        <a:rPr lang="fr-FR" dirty="0"/>
                        <a:t>1 mètres</a:t>
                      </a:r>
                    </a:p>
                  </a:txBody>
                  <a:tcPr/>
                </a:tc>
                <a:tc>
                  <a:txBody>
                    <a:bodyPr/>
                    <a:lstStyle/>
                    <a:p>
                      <a:r>
                        <a:rPr lang="fr-FR" dirty="0"/>
                        <a:t>25,99$</a:t>
                      </a:r>
                    </a:p>
                  </a:txBody>
                  <a:tcPr/>
                </a:tc>
                <a:tc>
                  <a:txBody>
                    <a:bodyPr/>
                    <a:lstStyle/>
                    <a:p>
                      <a:r>
                        <a:rPr lang="fr-FR" dirty="0"/>
                        <a:t>25,99$</a:t>
                      </a:r>
                    </a:p>
                  </a:txBody>
                  <a:tcPr/>
                </a:tc>
                <a:extLst>
                  <a:ext uri="{0D108BD9-81ED-4DB2-BD59-A6C34878D82A}">
                    <a16:rowId xmlns:a16="http://schemas.microsoft.com/office/drawing/2014/main" val="1193813173"/>
                  </a:ext>
                </a:extLst>
              </a:tr>
              <a:tr h="474677">
                <a:tc>
                  <a:txBody>
                    <a:bodyPr/>
                    <a:lstStyle/>
                    <a:p>
                      <a:r>
                        <a:rPr lang="fr-FR" dirty="0"/>
                        <a:t>Entoilage</a:t>
                      </a:r>
                    </a:p>
                  </a:txBody>
                  <a:tcPr/>
                </a:tc>
                <a:tc>
                  <a:txBody>
                    <a:bodyPr/>
                    <a:lstStyle/>
                    <a:p>
                      <a:endParaRPr lang="fr-FR" dirty="0"/>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3387812159"/>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70148022"/>
                  </a:ext>
                </a:extLst>
              </a:tr>
              <a:tr h="474677">
                <a:tc>
                  <a:txBody>
                    <a:bodyPr/>
                    <a:lstStyle/>
                    <a:p>
                      <a:r>
                        <a:rPr lang="fr-FR" dirty="0"/>
                        <a:t>Épaulette</a:t>
                      </a:r>
                    </a:p>
                  </a:txBody>
                  <a:tcPr/>
                </a:tc>
                <a:tc>
                  <a:txBody>
                    <a:bodyPr/>
                    <a:lstStyle/>
                    <a:p>
                      <a:r>
                        <a:rPr lang="fr-FR" dirty="0"/>
                        <a:t>2</a:t>
                      </a:r>
                    </a:p>
                  </a:txBody>
                  <a:tcPr/>
                </a:tc>
                <a:tc>
                  <a:txBody>
                    <a:bodyPr/>
                    <a:lstStyle/>
                    <a:p>
                      <a:r>
                        <a:rPr lang="fr-FR" dirty="0"/>
                        <a:t>20,99$</a:t>
                      </a:r>
                    </a:p>
                  </a:txBody>
                  <a:tcPr/>
                </a:tc>
                <a:tc>
                  <a:txBody>
                    <a:bodyPr/>
                    <a:lstStyle/>
                    <a:p>
                      <a:r>
                        <a:rPr lang="fr-FR" dirty="0"/>
                        <a:t>41,98$</a:t>
                      </a:r>
                    </a:p>
                  </a:txBody>
                  <a:tcPr/>
                </a:tc>
                <a:extLst>
                  <a:ext uri="{0D108BD9-81ED-4DB2-BD59-A6C34878D82A}">
                    <a16:rowId xmlns:a16="http://schemas.microsoft.com/office/drawing/2014/main" val="4124754411"/>
                  </a:ext>
                </a:extLst>
              </a:tr>
              <a:tr h="474677">
                <a:tc>
                  <a:txBody>
                    <a:bodyPr/>
                    <a:lstStyle/>
                    <a:p>
                      <a:r>
                        <a:rPr lang="fr-FR" dirty="0"/>
                        <a:t>fil</a:t>
                      </a:r>
                    </a:p>
                  </a:txBody>
                  <a:tcPr/>
                </a:tc>
                <a:tc>
                  <a:txBody>
                    <a:bodyPr/>
                    <a:lstStyle/>
                    <a:p>
                      <a:r>
                        <a:rPr lang="fr-FR" dirty="0"/>
                        <a:t>200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2207439269"/>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571652588"/>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536600828"/>
                  </a:ext>
                </a:extLst>
              </a:tr>
              <a:tr h="474677">
                <a:tc>
                  <a:txBody>
                    <a:bodyPr/>
                    <a:lstStyle/>
                    <a:p>
                      <a:r>
                        <a:rPr lang="fr-FR" dirty="0"/>
                        <a:t>Autres</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928579149"/>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4562922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297,73$</a:t>
                      </a:r>
                    </a:p>
                  </a:txBody>
                  <a:tcPr/>
                </a:tc>
                <a:extLst>
                  <a:ext uri="{0D108BD9-81ED-4DB2-BD59-A6C34878D82A}">
                    <a16:rowId xmlns:a16="http://schemas.microsoft.com/office/drawing/2014/main" val="2438549219"/>
                  </a:ext>
                </a:extLst>
              </a:tr>
            </a:tbl>
          </a:graphicData>
        </a:graphic>
      </p:graphicFrame>
    </p:spTree>
    <p:extLst>
      <p:ext uri="{BB962C8B-B14F-4D97-AF65-F5344CB8AC3E}">
        <p14:creationId xmlns:p14="http://schemas.microsoft.com/office/powerpoint/2010/main" val="3067184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84E060B-B7CF-834D-96C4-9BABADD014DE}"/>
              </a:ext>
            </a:extLst>
          </p:cNvPr>
          <p:cNvPicPr>
            <a:picLocks noChangeAspect="1"/>
          </p:cNvPicPr>
          <p:nvPr/>
        </p:nvPicPr>
        <p:blipFill>
          <a:blip r:embed="rId2"/>
          <a:stretch>
            <a:fillRect/>
          </a:stretch>
        </p:blipFill>
        <p:spPr>
          <a:xfrm>
            <a:off x="6567253" y="-1"/>
            <a:ext cx="5631087" cy="6715593"/>
          </a:xfrm>
          <a:prstGeom prst="rect">
            <a:avLst/>
          </a:prstGeom>
        </p:spPr>
      </p:pic>
      <p:pic>
        <p:nvPicPr>
          <p:cNvPr id="7" name="Image 6">
            <a:extLst>
              <a:ext uri="{FF2B5EF4-FFF2-40B4-BE49-F238E27FC236}">
                <a16:creationId xmlns:a16="http://schemas.microsoft.com/office/drawing/2014/main" id="{6DD6A051-6D67-6C48-B190-D81FC584EDC2}"/>
              </a:ext>
            </a:extLst>
          </p:cNvPr>
          <p:cNvPicPr>
            <a:picLocks noChangeAspect="1"/>
          </p:cNvPicPr>
          <p:nvPr/>
        </p:nvPicPr>
        <p:blipFill>
          <a:blip r:embed="rId3"/>
          <a:stretch>
            <a:fillRect/>
          </a:stretch>
        </p:blipFill>
        <p:spPr>
          <a:xfrm>
            <a:off x="2549038" y="2435391"/>
            <a:ext cx="3546962" cy="3979080"/>
          </a:xfrm>
          <a:prstGeom prst="rect">
            <a:avLst/>
          </a:prstGeom>
        </p:spPr>
      </p:pic>
      <p:sp>
        <p:nvSpPr>
          <p:cNvPr id="8" name="ZoneTexte 7">
            <a:extLst>
              <a:ext uri="{FF2B5EF4-FFF2-40B4-BE49-F238E27FC236}">
                <a16:creationId xmlns:a16="http://schemas.microsoft.com/office/drawing/2014/main" id="{AA1F9C60-3FEE-714D-84F5-38DD2D8D9EA8}"/>
              </a:ext>
            </a:extLst>
          </p:cNvPr>
          <p:cNvSpPr txBox="1"/>
          <p:nvPr/>
        </p:nvSpPr>
        <p:spPr>
          <a:xfrm>
            <a:off x="6567253" y="235527"/>
            <a:ext cx="3948347" cy="830997"/>
          </a:xfrm>
          <a:prstGeom prst="rect">
            <a:avLst/>
          </a:prstGeom>
          <a:noFill/>
        </p:spPr>
        <p:txBody>
          <a:bodyPr wrap="square" rtlCol="0">
            <a:spAutoFit/>
          </a:bodyPr>
          <a:lstStyle/>
          <a:p>
            <a:r>
              <a:rPr lang="fr-FR" sz="1600" dirty="0"/>
              <a:t>Nous allons utilisé du polyester noir et des franges en cuire pour le côté de la robe asymétrique.</a:t>
            </a:r>
          </a:p>
        </p:txBody>
      </p:sp>
      <p:sp>
        <p:nvSpPr>
          <p:cNvPr id="9" name="ZoneTexte 8">
            <a:extLst>
              <a:ext uri="{FF2B5EF4-FFF2-40B4-BE49-F238E27FC236}">
                <a16:creationId xmlns:a16="http://schemas.microsoft.com/office/drawing/2014/main" id="{9C2DC806-187E-0843-AC9E-E8891E422345}"/>
              </a:ext>
            </a:extLst>
          </p:cNvPr>
          <p:cNvSpPr txBox="1"/>
          <p:nvPr/>
        </p:nvSpPr>
        <p:spPr>
          <a:xfrm>
            <a:off x="6567253" y="1413164"/>
            <a:ext cx="3851365" cy="369332"/>
          </a:xfrm>
          <a:prstGeom prst="rect">
            <a:avLst/>
          </a:prstGeom>
          <a:noFill/>
        </p:spPr>
        <p:txBody>
          <a:bodyPr wrap="square" rtlCol="0">
            <a:spAutoFit/>
          </a:bodyPr>
          <a:lstStyle/>
          <a:p>
            <a:r>
              <a:rPr lang="fr-FR" sz="1600" dirty="0"/>
              <a:t>Aucun entoilage n’est nécessaire</a:t>
            </a:r>
            <a:r>
              <a:rPr lang="fr-FR" dirty="0"/>
              <a:t>.</a:t>
            </a:r>
          </a:p>
        </p:txBody>
      </p:sp>
      <p:sp>
        <p:nvSpPr>
          <p:cNvPr id="10" name="ZoneTexte 9">
            <a:extLst>
              <a:ext uri="{FF2B5EF4-FFF2-40B4-BE49-F238E27FC236}">
                <a16:creationId xmlns:a16="http://schemas.microsoft.com/office/drawing/2014/main" id="{4134B185-9C11-BD44-BE44-AD047FC4360C}"/>
              </a:ext>
            </a:extLst>
          </p:cNvPr>
          <p:cNvSpPr txBox="1"/>
          <p:nvPr/>
        </p:nvSpPr>
        <p:spPr>
          <a:xfrm>
            <a:off x="6567253" y="2521527"/>
            <a:ext cx="3948347" cy="338554"/>
          </a:xfrm>
          <a:prstGeom prst="rect">
            <a:avLst/>
          </a:prstGeom>
          <a:noFill/>
        </p:spPr>
        <p:txBody>
          <a:bodyPr wrap="square" rtlCol="0">
            <a:spAutoFit/>
          </a:bodyPr>
          <a:lstStyle/>
          <a:p>
            <a:r>
              <a:rPr lang="fr-FR" sz="1600" dirty="0"/>
              <a:t>Aucune doublure n’est nécessaire.</a:t>
            </a:r>
          </a:p>
        </p:txBody>
      </p:sp>
      <p:sp>
        <p:nvSpPr>
          <p:cNvPr id="11" name="ZoneTexte 10">
            <a:extLst>
              <a:ext uri="{FF2B5EF4-FFF2-40B4-BE49-F238E27FC236}">
                <a16:creationId xmlns:a16="http://schemas.microsoft.com/office/drawing/2014/main" id="{EC0D71D8-542D-2148-A20B-850758048DB6}"/>
              </a:ext>
            </a:extLst>
          </p:cNvPr>
          <p:cNvSpPr txBox="1"/>
          <p:nvPr/>
        </p:nvSpPr>
        <p:spPr>
          <a:xfrm>
            <a:off x="6567253" y="3599112"/>
            <a:ext cx="3948347" cy="584775"/>
          </a:xfrm>
          <a:prstGeom prst="rect">
            <a:avLst/>
          </a:prstGeom>
          <a:noFill/>
        </p:spPr>
        <p:txBody>
          <a:bodyPr wrap="square" rtlCol="0">
            <a:spAutoFit/>
          </a:bodyPr>
          <a:lstStyle/>
          <a:p>
            <a:r>
              <a:rPr lang="fr-FR" sz="1600" dirty="0"/>
              <a:t>Un zipper pour la fermeture arrière de la robe.</a:t>
            </a:r>
          </a:p>
        </p:txBody>
      </p:sp>
      <p:sp>
        <p:nvSpPr>
          <p:cNvPr id="13" name="ZoneTexte 12">
            <a:extLst>
              <a:ext uri="{FF2B5EF4-FFF2-40B4-BE49-F238E27FC236}">
                <a16:creationId xmlns:a16="http://schemas.microsoft.com/office/drawing/2014/main" id="{8F8719AF-221A-BF43-A7CD-00F869E24BA4}"/>
              </a:ext>
            </a:extLst>
          </p:cNvPr>
          <p:cNvSpPr txBox="1"/>
          <p:nvPr/>
        </p:nvSpPr>
        <p:spPr>
          <a:xfrm>
            <a:off x="6691745" y="5860473"/>
            <a:ext cx="5320146" cy="1107996"/>
          </a:xfrm>
          <a:prstGeom prst="rect">
            <a:avLst/>
          </a:prstGeom>
          <a:noFill/>
        </p:spPr>
        <p:txBody>
          <a:bodyPr wrap="square" rtlCol="0">
            <a:spAutoFit/>
          </a:bodyPr>
          <a:lstStyle/>
          <a:p>
            <a:r>
              <a:rPr lang="fr-FR" sz="1600" dirty="0"/>
              <a:t>Laver le moins possible, sinon avec une éponge abrasive sans frotter trop fort. Sécher à l’air libre seulement et aucun eau de javel.</a:t>
            </a:r>
          </a:p>
          <a:p>
            <a:endParaRPr lang="fr-FR" dirty="0"/>
          </a:p>
        </p:txBody>
      </p:sp>
      <p:pic>
        <p:nvPicPr>
          <p:cNvPr id="15" name="Image 14">
            <a:extLst>
              <a:ext uri="{FF2B5EF4-FFF2-40B4-BE49-F238E27FC236}">
                <a16:creationId xmlns:a16="http://schemas.microsoft.com/office/drawing/2014/main" id="{5EC5172E-2CC8-2949-869E-75C04F9EEF4D}"/>
              </a:ext>
            </a:extLst>
          </p:cNvPr>
          <p:cNvPicPr>
            <a:picLocks noChangeAspect="1"/>
          </p:cNvPicPr>
          <p:nvPr/>
        </p:nvPicPr>
        <p:blipFill>
          <a:blip r:embed="rId4"/>
          <a:stretch>
            <a:fillRect/>
          </a:stretch>
        </p:blipFill>
        <p:spPr>
          <a:xfrm>
            <a:off x="10515600" y="3160867"/>
            <a:ext cx="1658052" cy="1461263"/>
          </a:xfrm>
          <a:prstGeom prst="rect">
            <a:avLst/>
          </a:prstGeom>
        </p:spPr>
      </p:pic>
      <p:sp>
        <p:nvSpPr>
          <p:cNvPr id="16" name="ZoneTexte 15">
            <a:extLst>
              <a:ext uri="{FF2B5EF4-FFF2-40B4-BE49-F238E27FC236}">
                <a16:creationId xmlns:a16="http://schemas.microsoft.com/office/drawing/2014/main" id="{F357C27B-BB5B-0B46-8977-C34B0BD3EC77}"/>
              </a:ext>
            </a:extLst>
          </p:cNvPr>
          <p:cNvSpPr txBox="1"/>
          <p:nvPr/>
        </p:nvSpPr>
        <p:spPr>
          <a:xfrm>
            <a:off x="193964" y="235527"/>
            <a:ext cx="5306291" cy="1200329"/>
          </a:xfrm>
          <a:prstGeom prst="rect">
            <a:avLst/>
          </a:prstGeom>
          <a:noFill/>
        </p:spPr>
        <p:txBody>
          <a:bodyPr wrap="square" rtlCol="0">
            <a:spAutoFit/>
          </a:bodyPr>
          <a:lstStyle/>
          <a:p>
            <a:r>
              <a:rPr lang="fr-FR" dirty="0"/>
              <a:t>J’ai choisi le polyester parce que c’est un tissu mince et respirant pour l’été. Le tissu va permettre et un beau tombé et aussi il ce mélange très bien avec les franges en faux cuir.</a:t>
            </a:r>
          </a:p>
        </p:txBody>
      </p:sp>
      <p:sp>
        <p:nvSpPr>
          <p:cNvPr id="17" name="ZoneTexte 16">
            <a:extLst>
              <a:ext uri="{FF2B5EF4-FFF2-40B4-BE49-F238E27FC236}">
                <a16:creationId xmlns:a16="http://schemas.microsoft.com/office/drawing/2014/main" id="{19D76176-5C37-C541-B058-4E1E966FDD54}"/>
              </a:ext>
            </a:extLst>
          </p:cNvPr>
          <p:cNvSpPr txBox="1"/>
          <p:nvPr/>
        </p:nvSpPr>
        <p:spPr>
          <a:xfrm>
            <a:off x="6567253" y="4763562"/>
            <a:ext cx="5444638" cy="861774"/>
          </a:xfrm>
          <a:prstGeom prst="rect">
            <a:avLst/>
          </a:prstGeom>
          <a:noFill/>
        </p:spPr>
        <p:txBody>
          <a:bodyPr wrap="square" rtlCol="0">
            <a:spAutoFit/>
          </a:bodyPr>
          <a:lstStyle/>
          <a:p>
            <a:r>
              <a:rPr lang="fr-FR" sz="1600" dirty="0"/>
              <a:t>Une machine à coudre industriel et une </a:t>
            </a:r>
            <a:r>
              <a:rPr lang="fr-FR" sz="1600" dirty="0" err="1"/>
              <a:t>surjeteuse</a:t>
            </a:r>
            <a:r>
              <a:rPr lang="fr-FR" sz="1600" dirty="0"/>
              <a:t> pour que le polyester de s’effiloche pas. </a:t>
            </a:r>
          </a:p>
          <a:p>
            <a:endParaRPr lang="fr-FR" dirty="0"/>
          </a:p>
        </p:txBody>
      </p:sp>
    </p:spTree>
    <p:extLst>
      <p:ext uri="{BB962C8B-B14F-4D97-AF65-F5344CB8AC3E}">
        <p14:creationId xmlns:p14="http://schemas.microsoft.com/office/powerpoint/2010/main" val="3641743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DB901DA0-6D1F-F249-9802-4516E096C932}"/>
              </a:ext>
            </a:extLst>
          </p:cNvPr>
          <p:cNvGraphicFramePr>
            <a:graphicFrameLocks noGrp="1"/>
          </p:cNvGraphicFramePr>
          <p:nvPr>
            <p:extLst>
              <p:ext uri="{D42A27DB-BD31-4B8C-83A1-F6EECF244321}">
                <p14:modId xmlns:p14="http://schemas.microsoft.com/office/powerpoint/2010/main" val="3818392419"/>
              </p:ext>
            </p:extLst>
          </p:nvPr>
        </p:nvGraphicFramePr>
        <p:xfrm>
          <a:off x="846110" y="539784"/>
          <a:ext cx="10499780" cy="6192333"/>
        </p:xfrm>
        <a:graphic>
          <a:graphicData uri="http://schemas.openxmlformats.org/drawingml/2006/table">
            <a:tbl>
              <a:tblPr firstRow="1" bandRow="1">
                <a:tableStyleId>{073A0DAA-6AF3-43AB-8588-CEC1D06C72B9}</a:tableStyleId>
              </a:tblPr>
              <a:tblGrid>
                <a:gridCol w="4220565">
                  <a:extLst>
                    <a:ext uri="{9D8B030D-6E8A-4147-A177-3AD203B41FA5}">
                      <a16:colId xmlns:a16="http://schemas.microsoft.com/office/drawing/2014/main" val="2624224059"/>
                    </a:ext>
                  </a:extLst>
                </a:gridCol>
                <a:gridCol w="2173574">
                  <a:extLst>
                    <a:ext uri="{9D8B030D-6E8A-4147-A177-3AD203B41FA5}">
                      <a16:colId xmlns:a16="http://schemas.microsoft.com/office/drawing/2014/main" val="4267721527"/>
                    </a:ext>
                  </a:extLst>
                </a:gridCol>
                <a:gridCol w="2053653">
                  <a:extLst>
                    <a:ext uri="{9D8B030D-6E8A-4147-A177-3AD203B41FA5}">
                      <a16:colId xmlns:a16="http://schemas.microsoft.com/office/drawing/2014/main" val="1468970156"/>
                    </a:ext>
                  </a:extLst>
                </a:gridCol>
                <a:gridCol w="2051988">
                  <a:extLst>
                    <a:ext uri="{9D8B030D-6E8A-4147-A177-3AD203B41FA5}">
                      <a16:colId xmlns:a16="http://schemas.microsoft.com/office/drawing/2014/main" val="893411999"/>
                    </a:ext>
                  </a:extLst>
                </a:gridCol>
              </a:tblGrid>
              <a:tr h="474677">
                <a:tc>
                  <a:txBody>
                    <a:bodyPr/>
                    <a:lstStyle/>
                    <a:p>
                      <a:r>
                        <a:rPr lang="fr-FR" dirty="0"/>
                        <a:t>Robe asymétrique</a:t>
                      </a:r>
                    </a:p>
                    <a:p>
                      <a:r>
                        <a:rPr lang="fr-FR" dirty="0"/>
                        <a:t>Nom: Top asymétrique transparent</a:t>
                      </a:r>
                    </a:p>
                  </a:txBody>
                  <a:tcPr/>
                </a:tc>
                <a:tc>
                  <a:txBody>
                    <a:bodyPr/>
                    <a:lstStyle/>
                    <a:p>
                      <a:pPr algn="ctr"/>
                      <a:r>
                        <a:rPr lang="fr-FR" dirty="0"/>
                        <a:t>Quantité</a:t>
                      </a:r>
                    </a:p>
                  </a:txBody>
                  <a:tcPr/>
                </a:tc>
                <a:tc>
                  <a:txBody>
                    <a:bodyPr/>
                    <a:lstStyle/>
                    <a:p>
                      <a:pPr algn="ctr"/>
                      <a:r>
                        <a:rPr lang="fr-FR" dirty="0"/>
                        <a:t>Prix unitaire</a:t>
                      </a:r>
                    </a:p>
                  </a:txBody>
                  <a:tcPr/>
                </a:tc>
                <a:tc>
                  <a:txBody>
                    <a:bodyPr/>
                    <a:lstStyle/>
                    <a:p>
                      <a:pPr algn="ctr"/>
                      <a:r>
                        <a:rPr lang="fr-FR" dirty="0"/>
                        <a:t>Total</a:t>
                      </a:r>
                    </a:p>
                  </a:txBody>
                  <a:tcPr/>
                </a:tc>
                <a:extLst>
                  <a:ext uri="{0D108BD9-81ED-4DB2-BD59-A6C34878D82A}">
                    <a16:rowId xmlns:a16="http://schemas.microsoft.com/office/drawing/2014/main" val="2415170007"/>
                  </a:ext>
                </a:extLst>
              </a:tr>
              <a:tr h="4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Tissus 115 ou 140 cm (1)</a:t>
                      </a:r>
                    </a:p>
                    <a:p>
                      <a:r>
                        <a:rPr lang="fr-FR" dirty="0"/>
                        <a:t> Tissus 115 ou 140 cm (2)</a:t>
                      </a:r>
                    </a:p>
                  </a:txBody>
                  <a:tcPr/>
                </a:tc>
                <a:tc>
                  <a:txBody>
                    <a:bodyPr/>
                    <a:lstStyle/>
                    <a:p>
                      <a:r>
                        <a:rPr lang="fr-FR" dirty="0"/>
                        <a:t>2 mètres</a:t>
                      </a:r>
                    </a:p>
                  </a:txBody>
                  <a:tcPr/>
                </a:tc>
                <a:tc>
                  <a:txBody>
                    <a:bodyPr/>
                    <a:lstStyle/>
                    <a:p>
                      <a:r>
                        <a:rPr lang="fr-FR" dirty="0"/>
                        <a:t>33,99$</a:t>
                      </a:r>
                    </a:p>
                  </a:txBody>
                  <a:tcPr/>
                </a:tc>
                <a:tc>
                  <a:txBody>
                    <a:bodyPr/>
                    <a:lstStyle/>
                    <a:p>
                      <a:r>
                        <a:rPr lang="fr-FR" dirty="0"/>
                        <a:t>67,98$</a:t>
                      </a:r>
                    </a:p>
                  </a:txBody>
                  <a:tcPr/>
                </a:tc>
                <a:extLst>
                  <a:ext uri="{0D108BD9-81ED-4DB2-BD59-A6C34878D82A}">
                    <a16:rowId xmlns:a16="http://schemas.microsoft.com/office/drawing/2014/main" val="1748801565"/>
                  </a:ext>
                </a:extLst>
              </a:tr>
              <a:tr h="474677">
                <a:tc>
                  <a:txBody>
                    <a:bodyPr/>
                    <a:lstStyle/>
                    <a:p>
                      <a:r>
                        <a:rPr lang="fr-FR" dirty="0"/>
                        <a:t>Doublure</a:t>
                      </a:r>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012174479"/>
                  </a:ext>
                </a:extLst>
              </a:tr>
              <a:tr h="474677">
                <a:tc>
                  <a:txBody>
                    <a:bodyPr/>
                    <a:lstStyle/>
                    <a:p>
                      <a:r>
                        <a:rPr lang="fr-FR" dirty="0"/>
                        <a:t>Entoilage</a:t>
                      </a:r>
                    </a:p>
                  </a:txBody>
                  <a:tcPr/>
                </a:tc>
                <a:tc>
                  <a:txBody>
                    <a:bodyPr/>
                    <a:lstStyle/>
                    <a:p>
                      <a:endParaRPr lang="fr-FR" dirty="0"/>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60926813"/>
                  </a:ext>
                </a:extLst>
              </a:tr>
              <a:tr h="474677">
                <a:tc>
                  <a:txBody>
                    <a:bodyPr/>
                    <a:lstStyle/>
                    <a:p>
                      <a:r>
                        <a:rPr lang="fr-FR" dirty="0"/>
                        <a:t>Boutons</a:t>
                      </a: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917696294"/>
                  </a:ext>
                </a:extLst>
              </a:tr>
              <a:tr h="474677">
                <a:tc>
                  <a:txBody>
                    <a:bodyPr/>
                    <a:lstStyle/>
                    <a:p>
                      <a:r>
                        <a:rPr lang="fr-FR" dirty="0"/>
                        <a:t>Épaulette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580812690"/>
                  </a:ext>
                </a:extLst>
              </a:tr>
              <a:tr h="474677">
                <a:tc>
                  <a:txBody>
                    <a:bodyPr/>
                    <a:lstStyle/>
                    <a:p>
                      <a:r>
                        <a:rPr lang="fr-FR" dirty="0"/>
                        <a:t>fil</a:t>
                      </a:r>
                    </a:p>
                  </a:txBody>
                  <a:tcPr/>
                </a:tc>
                <a:tc>
                  <a:txBody>
                    <a:bodyPr/>
                    <a:lstStyle/>
                    <a:p>
                      <a:r>
                        <a:rPr lang="fr-FR" dirty="0"/>
                        <a:t>200 mètres</a:t>
                      </a:r>
                    </a:p>
                  </a:txBody>
                  <a:tcPr/>
                </a:tc>
                <a:tc>
                  <a:txBody>
                    <a:bodyPr/>
                    <a:lstStyle/>
                    <a:p>
                      <a:r>
                        <a:rPr lang="fr-FR" dirty="0"/>
                        <a:t>16,79$</a:t>
                      </a:r>
                    </a:p>
                  </a:txBody>
                  <a:tcPr/>
                </a:tc>
                <a:tc>
                  <a:txBody>
                    <a:bodyPr/>
                    <a:lstStyle/>
                    <a:p>
                      <a:r>
                        <a:rPr lang="fr-FR" dirty="0"/>
                        <a:t>16,79$</a:t>
                      </a:r>
                    </a:p>
                  </a:txBody>
                  <a:tcPr/>
                </a:tc>
                <a:extLst>
                  <a:ext uri="{0D108BD9-81ED-4DB2-BD59-A6C34878D82A}">
                    <a16:rowId xmlns:a16="http://schemas.microsoft.com/office/drawing/2014/main" val="1533979273"/>
                  </a:ext>
                </a:extLst>
              </a:tr>
              <a:tr h="474677">
                <a:tc>
                  <a:txBody>
                    <a:bodyPr/>
                    <a:lstStyle/>
                    <a:p>
                      <a:r>
                        <a:rPr lang="fr-FR" dirty="0"/>
                        <a:t>Gallon, bande</a:t>
                      </a: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240238553"/>
                  </a:ext>
                </a:extLst>
              </a:tr>
              <a:tr h="474677">
                <a:tc>
                  <a:txBody>
                    <a:bodyPr/>
                    <a:lstStyle/>
                    <a:p>
                      <a:r>
                        <a:rPr lang="fr-FR" dirty="0"/>
                        <a:t>Étiquettes</a:t>
                      </a:r>
                    </a:p>
                  </a:txBody>
                  <a:tcPr/>
                </a:tc>
                <a:tc>
                  <a:txBody>
                    <a:bodyPr/>
                    <a:lstStyle/>
                    <a:p>
                      <a:r>
                        <a:rPr lang="fr-FR" dirty="0"/>
                        <a:t>3</a:t>
                      </a:r>
                    </a:p>
                  </a:txBody>
                  <a:tcPr/>
                </a:tc>
                <a:tc>
                  <a:txBody>
                    <a:bodyPr/>
                    <a:lstStyle/>
                    <a:p>
                      <a:r>
                        <a:rPr lang="fr-FR" dirty="0"/>
                        <a:t>30$</a:t>
                      </a:r>
                    </a:p>
                  </a:txBody>
                  <a:tcPr/>
                </a:tc>
                <a:tc>
                  <a:txBody>
                    <a:bodyPr/>
                    <a:lstStyle/>
                    <a:p>
                      <a:r>
                        <a:rPr lang="fr-FR" dirty="0"/>
                        <a:t>90$</a:t>
                      </a:r>
                    </a:p>
                  </a:txBody>
                  <a:tcPr/>
                </a:tc>
                <a:extLst>
                  <a:ext uri="{0D108BD9-81ED-4DB2-BD59-A6C34878D82A}">
                    <a16:rowId xmlns:a16="http://schemas.microsoft.com/office/drawing/2014/main" val="1175735236"/>
                  </a:ext>
                </a:extLst>
              </a:tr>
              <a:tr h="474677">
                <a:tc>
                  <a:txBody>
                    <a:bodyPr/>
                    <a:lstStyle/>
                    <a:p>
                      <a:r>
                        <a:rPr lang="fr-FR" dirty="0"/>
                        <a:t>Autres</a:t>
                      </a:r>
                    </a:p>
                  </a:txBody>
                  <a:tcPr/>
                </a:tc>
                <a:tc>
                  <a:txBody>
                    <a:bodyPr/>
                    <a:lstStyle/>
                    <a:p>
                      <a:r>
                        <a:rPr lang="fr-FR" dirty="0"/>
                        <a:t>Franges</a:t>
                      </a:r>
                    </a:p>
                    <a:p>
                      <a:r>
                        <a:rPr lang="fr-FR" dirty="0"/>
                        <a:t>1 zipper</a:t>
                      </a:r>
                    </a:p>
                  </a:txBody>
                  <a:tcPr/>
                </a:tc>
                <a:tc>
                  <a:txBody>
                    <a:bodyPr/>
                    <a:lstStyle/>
                    <a:p>
                      <a:r>
                        <a:rPr lang="fr-FR" dirty="0"/>
                        <a:t>39,99$</a:t>
                      </a:r>
                    </a:p>
                    <a:p>
                      <a:r>
                        <a:rPr lang="fr-FR" dirty="0"/>
                        <a:t>50,99$</a:t>
                      </a:r>
                    </a:p>
                  </a:txBody>
                  <a:tcPr/>
                </a:tc>
                <a:tc>
                  <a:txBody>
                    <a:bodyPr/>
                    <a:lstStyle/>
                    <a:p>
                      <a:r>
                        <a:rPr lang="fr-FR" dirty="0"/>
                        <a:t>39,99$</a:t>
                      </a:r>
                    </a:p>
                    <a:p>
                      <a:r>
                        <a:rPr lang="fr-FR" dirty="0"/>
                        <a:t>50,99$</a:t>
                      </a:r>
                    </a:p>
                  </a:txBody>
                  <a:tcPr/>
                </a:tc>
                <a:extLst>
                  <a:ext uri="{0D108BD9-81ED-4DB2-BD59-A6C34878D82A}">
                    <a16:rowId xmlns:a16="http://schemas.microsoft.com/office/drawing/2014/main" val="993491966"/>
                  </a:ext>
                </a:extLst>
              </a:tr>
              <a:tr h="474677">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710925212"/>
                  </a:ext>
                </a:extLst>
              </a:tr>
              <a:tr h="474677">
                <a:tc>
                  <a:txBody>
                    <a:bodyPr/>
                    <a:lstStyle/>
                    <a:p>
                      <a:r>
                        <a:rPr lang="fr-FR" dirty="0"/>
                        <a:t>Total: </a:t>
                      </a:r>
                    </a:p>
                  </a:txBody>
                  <a:tcPr/>
                </a:tc>
                <a:tc>
                  <a:txBody>
                    <a:bodyPr/>
                    <a:lstStyle/>
                    <a:p>
                      <a:endParaRPr lang="fr-FR"/>
                    </a:p>
                  </a:txBody>
                  <a:tcPr/>
                </a:tc>
                <a:tc>
                  <a:txBody>
                    <a:bodyPr/>
                    <a:lstStyle/>
                    <a:p>
                      <a:endParaRPr lang="fr-FR"/>
                    </a:p>
                  </a:txBody>
                  <a:tcPr/>
                </a:tc>
                <a:tc>
                  <a:txBody>
                    <a:bodyPr/>
                    <a:lstStyle/>
                    <a:p>
                      <a:r>
                        <a:rPr lang="fr-FR" dirty="0"/>
                        <a:t>265,75$</a:t>
                      </a:r>
                    </a:p>
                  </a:txBody>
                  <a:tcPr/>
                </a:tc>
                <a:extLst>
                  <a:ext uri="{0D108BD9-81ED-4DB2-BD59-A6C34878D82A}">
                    <a16:rowId xmlns:a16="http://schemas.microsoft.com/office/drawing/2014/main" val="3852026742"/>
                  </a:ext>
                </a:extLst>
              </a:tr>
            </a:tbl>
          </a:graphicData>
        </a:graphic>
      </p:graphicFrame>
    </p:spTree>
    <p:extLst>
      <p:ext uri="{BB962C8B-B14F-4D97-AF65-F5344CB8AC3E}">
        <p14:creationId xmlns:p14="http://schemas.microsoft.com/office/powerpoint/2010/main" val="960129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7E48E21-F329-E840-93FD-3C38ACE16BB1}"/>
              </a:ext>
            </a:extLst>
          </p:cNvPr>
          <p:cNvSpPr txBox="1"/>
          <p:nvPr/>
        </p:nvSpPr>
        <p:spPr>
          <a:xfrm>
            <a:off x="942109" y="928255"/>
            <a:ext cx="10723418" cy="3693319"/>
          </a:xfrm>
          <a:prstGeom prst="rect">
            <a:avLst/>
          </a:prstGeom>
          <a:noFill/>
        </p:spPr>
        <p:txBody>
          <a:bodyPr wrap="square" rtlCol="0">
            <a:spAutoFit/>
          </a:bodyPr>
          <a:lstStyle/>
          <a:p>
            <a:r>
              <a:rPr lang="fr-FR" dirty="0"/>
              <a:t>J’ai fait plusieurs recherches sur les fournisseurs de tissus dans les alentours de Montréal. J’en ai trouvé plusieurs mais un des meilleurs avec des tissus de qualité et un grand vaste choix est le Club-tissu à St-Hubert. </a:t>
            </a:r>
          </a:p>
          <a:p>
            <a:endParaRPr lang="fr-FR" dirty="0"/>
          </a:p>
          <a:p>
            <a:r>
              <a:rPr lang="fr-FR" dirty="0"/>
              <a:t>Voici quelques fournisseurs potentiels :</a:t>
            </a:r>
          </a:p>
          <a:p>
            <a:endParaRPr lang="fr-FR" dirty="0"/>
          </a:p>
          <a:p>
            <a:pPr marL="285750" indent="-285750">
              <a:buFont typeface="Arial" panose="020B0604020202020204" pitchFamily="34" charset="0"/>
              <a:buChar char="•"/>
            </a:pPr>
            <a:r>
              <a:rPr lang="fr-FR" dirty="0"/>
              <a:t>Club-tissu</a:t>
            </a:r>
          </a:p>
          <a:p>
            <a:pPr marL="285750" indent="-285750">
              <a:buFont typeface="Arial" panose="020B0604020202020204" pitchFamily="34" charset="0"/>
              <a:buChar char="•"/>
            </a:pPr>
            <a:r>
              <a:rPr lang="fr-FR" dirty="0" err="1"/>
              <a:t>Fabricville</a:t>
            </a:r>
            <a:endParaRPr lang="fr-FR" dirty="0"/>
          </a:p>
          <a:p>
            <a:pPr marL="285750" indent="-285750">
              <a:buFont typeface="Arial" panose="020B0604020202020204" pitchFamily="34" charset="0"/>
              <a:buChar char="•"/>
            </a:pPr>
            <a:r>
              <a:rPr lang="fr-FR" dirty="0" err="1"/>
              <a:t>Wexlertextiles</a:t>
            </a:r>
            <a:endParaRPr lang="fr-FR" dirty="0"/>
          </a:p>
          <a:p>
            <a:pPr marL="285750" indent="-285750">
              <a:buFont typeface="Arial" panose="020B0604020202020204" pitchFamily="34" charset="0"/>
              <a:buChar char="•"/>
            </a:pPr>
            <a:r>
              <a:rPr lang="fr-CA" b="0" i="0" dirty="0" err="1">
                <a:effectLst/>
                <a:latin typeface="Google Sans"/>
              </a:rPr>
              <a:t>Tonitex</a:t>
            </a:r>
            <a:r>
              <a:rPr lang="fr-CA" b="0" i="0" dirty="0">
                <a:effectLst/>
                <a:latin typeface="Google Sans"/>
              </a:rPr>
              <a:t> </a:t>
            </a:r>
            <a:r>
              <a:rPr lang="fr-CA" b="0" i="0" dirty="0" err="1">
                <a:effectLst/>
                <a:latin typeface="Google Sans"/>
              </a:rPr>
              <a:t>inc</a:t>
            </a:r>
            <a:endParaRPr lang="fr-CA" b="0" i="0" dirty="0">
              <a:effectLst/>
              <a:latin typeface="Google Sans"/>
            </a:endParaRPr>
          </a:p>
          <a:p>
            <a:pPr marL="285750" indent="-285750">
              <a:buFont typeface="Arial" panose="020B0604020202020204" pitchFamily="34" charset="0"/>
              <a:buChar char="•"/>
            </a:pPr>
            <a:r>
              <a:rPr lang="fr-CA" b="0" i="0" dirty="0">
                <a:effectLst/>
                <a:latin typeface="Google Sans"/>
              </a:rPr>
              <a:t>Textiles </a:t>
            </a:r>
            <a:r>
              <a:rPr lang="fr-CA" b="0" i="0" dirty="0" err="1">
                <a:effectLst/>
                <a:latin typeface="Google Sans"/>
              </a:rPr>
              <a:t>Generaux</a:t>
            </a:r>
            <a:r>
              <a:rPr lang="fr-CA" b="0" i="0" dirty="0">
                <a:effectLst/>
                <a:latin typeface="Google Sans"/>
              </a:rPr>
              <a:t> </a:t>
            </a:r>
            <a:r>
              <a:rPr lang="fr-CA" b="0" i="0" dirty="0" err="1">
                <a:effectLst/>
                <a:latin typeface="Google Sans"/>
              </a:rPr>
              <a:t>Ltee</a:t>
            </a:r>
            <a:endParaRPr lang="fr-CA" b="0" i="0" dirty="0">
              <a:effectLst/>
              <a:latin typeface="Google Sans"/>
            </a:endParaRPr>
          </a:p>
          <a:p>
            <a:pPr marL="285750" indent="-285750">
              <a:buFont typeface="Arial" panose="020B0604020202020204" pitchFamily="34" charset="0"/>
              <a:buChar char="•"/>
            </a:pPr>
            <a:endParaRPr lang="fr-CA" dirty="0">
              <a:latin typeface="Google Sans"/>
            </a:endParaRPr>
          </a:p>
          <a:p>
            <a:endParaRPr lang="fr-CA" b="0" i="0" dirty="0">
              <a:effectLst/>
              <a:latin typeface="Google Sans"/>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76861427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19990</TotalTime>
  <Words>2399</Words>
  <Application>Microsoft Macintosh PowerPoint</Application>
  <PresentationFormat>Grand écran</PresentationFormat>
  <Paragraphs>428</Paragraphs>
  <Slides>24</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24</vt:i4>
      </vt:variant>
    </vt:vector>
  </HeadingPairs>
  <TitlesOfParts>
    <vt:vector size="31" baseType="lpstr">
      <vt:lpstr>Arial</vt:lpstr>
      <vt:lpstr>Calibri</vt:lpstr>
      <vt:lpstr>Calibri Light</vt:lpstr>
      <vt:lpstr>FBDidotS</vt:lpstr>
      <vt:lpstr>Google Sans</vt:lpstr>
      <vt:lpstr>VogueAvantGarde</vt:lpstr>
      <vt:lpstr>Thème Office</vt:lpstr>
      <vt:lpstr>Présentation PowerPoint</vt:lpstr>
      <vt:lpstr>Présentation PowerPoint</vt:lpstr>
      <vt:lpstr>Analyse des tendances textiles et matières premières pour la saison Printemps/Été 2023</vt:lpstr>
      <vt:lpstr>Lien avec les tendances et la collection Evening</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Stephane Handfield</dc:creator>
  <cp:lastModifiedBy>Stephane Handfield</cp:lastModifiedBy>
  <cp:revision>32</cp:revision>
  <dcterms:created xsi:type="dcterms:W3CDTF">2022-12-01T14:28:58Z</dcterms:created>
  <dcterms:modified xsi:type="dcterms:W3CDTF">2022-12-15T11:39:30Z</dcterms:modified>
</cp:coreProperties>
</file>